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6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</p:sldIdLst>
  <p:sldSz cx="9144000" cy="5143500" type="screen16x9"/>
  <p:notesSz cx="6858000" cy="9144000"/>
  <p:embeddedFontLst>
    <p:embeddedFont>
      <p:font typeface="Avenir" panose="02000503020000020003" pitchFamily="2" charset="0"/>
      <p:regular r:id="rId29"/>
      <p:italic r:id="rId30"/>
    </p:embeddedFont>
    <p:embeddedFont>
      <p:font typeface="Permanent Marker" panose="02000000000000000000" pitchFamily="2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20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79849" autoAdjust="0"/>
  </p:normalViewPr>
  <p:slideViewPr>
    <p:cSldViewPr snapToGrid="0">
      <p:cViewPr varScale="1">
        <p:scale>
          <a:sx n="107" d="100"/>
          <a:sy n="107" d="100"/>
        </p:scale>
        <p:origin x="1312" y="176"/>
      </p:cViewPr>
      <p:guideLst>
        <p:guide orient="horz" pos="420"/>
        <p:guide pos="287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600"/>
              </a:spcBef>
              <a:spcAft>
                <a:spcPts val="0"/>
              </a:spcAft>
              <a:buSzPts val="1400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72e42161a6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72e42161a6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5" name="Google Shape;215;g372e42161a6_0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732991f25e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732991f25e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-lack of reporting, or misreporting, leads to difficulties of evaluating the impact of the result in context</a:t>
            </a:r>
            <a:endParaRPr dirty="0"/>
          </a:p>
        </p:txBody>
      </p:sp>
      <p:sp>
        <p:nvSpPr>
          <p:cNvPr id="225" name="Google Shape;225;g3732991f25e_0_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72e42161a6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72e42161a6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-finally, interpretation issues, or misinterpretations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-result from the test is interpreted in a way that is incorrect or misleading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-such as interpreting p-values as effect sizes</a:t>
            </a:r>
            <a:endParaRPr/>
          </a:p>
        </p:txBody>
      </p:sp>
      <p:sp>
        <p:nvSpPr>
          <p:cNvPr id="238" name="Google Shape;238;g372e42161a6_0_2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72e42161a6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72e42161a6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7" name="Google Shape;267;g372e42161a6_0_2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3732991f25e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3732991f25e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-without further context, rather than interpreting the small p-value as the high likelihood of existence of an effect, interpreted it as a large effect, which is not actually what the result supports</a:t>
            </a:r>
            <a:endParaRPr dirty="0"/>
          </a:p>
        </p:txBody>
      </p:sp>
      <p:sp>
        <p:nvSpPr>
          <p:cNvPr id="276" name="Google Shape;276;g3732991f25e_0_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74268c27e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74268c27e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endParaRPr dirty="0"/>
          </a:p>
        </p:txBody>
      </p:sp>
      <p:sp>
        <p:nvSpPr>
          <p:cNvPr id="288" name="Google Shape;288;g374268c27e4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450427b26c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450427b26c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299" name="Google Shape;299;g3450427b26c_2_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730e4fb5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730e4fb5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endParaRPr dirty="0"/>
          </a:p>
        </p:txBody>
      </p:sp>
      <p:sp>
        <p:nvSpPr>
          <p:cNvPr id="307" name="Google Shape;307;g3730e4fb5fc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72f06f4aba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72f06f4aba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-papers can use more than one statistical test so there can be more than one issue present in the same paper</a:t>
            </a:r>
            <a:endParaRPr dirty="0"/>
          </a:p>
        </p:txBody>
      </p:sp>
      <p:sp>
        <p:nvSpPr>
          <p:cNvPr id="327" name="Google Shape;327;g372f06f4aba_0_7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72f06f4aba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72f06f4aba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9" name="Google Shape;359;g372f06f4aba_0_10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450427b26c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450427b26c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78" name="Google Shape;78;g3450427b26c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72f06f4aba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72f06f4aba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4" name="Google Shape;394;g372f06f4aba_0_13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72e42161a6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72e42161a6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5" name="Google Shape;425;g372e42161a6_1_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72f06f4aba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72f06f4aba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4" name="Google Shape;454;g372f06f4aba_0_2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72f06f4aba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72f06f4aba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3" name="Google Shape;483;g372f06f4aba_0_1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72f06f4aba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372f06f4aba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11" name="Google Shape;511;g372f06f4aba_0_18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37218030f6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37218030f6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9" name="Google Shape;539;g37218030f63_0_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37218030f63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37218030f63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-"/>
            </a:pPr>
            <a:endParaRPr dirty="0"/>
          </a:p>
        </p:txBody>
      </p:sp>
      <p:sp>
        <p:nvSpPr>
          <p:cNvPr id="548" name="Google Shape;548;g37218030f63_0_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72e42161a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72e42161a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84" name="Google Shape;84;g372e42161a6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45115f37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45115f37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g345115f37c3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72ae098c8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72ae098c8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" name="Google Shape;119;g372ae098c8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2e42161a6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72e42161a6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130" name="Google Shape;130;g372e42161a6_0_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72e42161a6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72e42161a6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/>
              <a:t>-one example is when the test is incorrect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-paired t-test is not suited for the data, since users are randomized to one of two conditions, so it should be a test for independent samples</a:t>
            </a:r>
          </a:p>
        </p:txBody>
      </p:sp>
      <p:sp>
        <p:nvSpPr>
          <p:cNvPr id="157" name="Google Shape;157;g372e42161a6_0_10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732991f25e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732991f25e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69" name="Google Shape;169;g3732991f25e_0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72e42161a6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72e42161a6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-we might also see reporting issues, or misreporting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-one example is when reporting is lacking so that impact of the effect cannot be properly determined</a:t>
            </a:r>
            <a:endParaRPr dirty="0"/>
          </a:p>
        </p:txBody>
      </p:sp>
      <p:sp>
        <p:nvSpPr>
          <p:cNvPr id="186" name="Google Shape;186;g372e42161a6_0_1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- main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5362415" y="4217988"/>
            <a:ext cx="3781586" cy="9255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i="0" u="none" strike="noStrike" cap="none">
              <a:solidFill>
                <a:srgbClr val="00000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685800" y="1047632"/>
            <a:ext cx="7772400" cy="152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685799" y="2786059"/>
            <a:ext cx="7772399" cy="14319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53844" y="4508221"/>
            <a:ext cx="4595814" cy="596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>
            <a:spLocks noGrp="1"/>
          </p:cNvSpPr>
          <p:nvPr>
            <p:ph type="ctrTitle"/>
          </p:nvPr>
        </p:nvSpPr>
        <p:spPr>
          <a:xfrm>
            <a:off x="685800" y="1047632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ubTitle" idx="1"/>
          </p:nvPr>
        </p:nvSpPr>
        <p:spPr>
          <a:xfrm>
            <a:off x="685799" y="2364460"/>
            <a:ext cx="7772399" cy="1853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algn="ctr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, no subtitle">
  <p:cSld name="Title Slide, no subtitl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722313" y="2894472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722313" y="1769331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nly, middle of slide">
  <p:cSld name="Big Title Only, middle of slid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452438" y="20224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6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n right">
  <p:cSld name="Text on righ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4837381" y="181782"/>
            <a:ext cx="3945517" cy="42817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, no logo">
  <p:cSld name="Blank, no log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/>
          <p:nvPr/>
        </p:nvSpPr>
        <p:spPr>
          <a:xfrm>
            <a:off x="5419789" y="4688237"/>
            <a:ext cx="2988040" cy="45526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, grey, no logo">
  <p:cSld name="Blank, grey, no logo">
    <p:bg>
      <p:bgPr>
        <a:solidFill>
          <a:srgbClr val="A5A5A5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8"/>
          <p:cNvSpPr/>
          <p:nvPr/>
        </p:nvSpPr>
        <p:spPr>
          <a:xfrm>
            <a:off x="5528789" y="4688237"/>
            <a:ext cx="2941033" cy="455263"/>
          </a:xfrm>
          <a:prstGeom prst="rect">
            <a:avLst/>
          </a:prstGeom>
          <a:solidFill>
            <a:srgbClr val="A5A5A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, black, no logo">
  <p:cSld name="Blank, black, no logo">
    <p:bg>
      <p:bgPr>
        <a:solidFill>
          <a:schemeClr val="dk1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9"/>
          <p:cNvSpPr/>
          <p:nvPr/>
        </p:nvSpPr>
        <p:spPr>
          <a:xfrm>
            <a:off x="5510624" y="4688237"/>
            <a:ext cx="2920452" cy="455263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" y="1287463"/>
            <a:ext cx="8229600" cy="330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, 2/3 width">
  <p:cSld name="Title and Content, 2/3 width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457200" y="1287067"/>
            <a:ext cx="5486400" cy="3380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, 2-line title">
  <p:cSld name="Title and Content, 2-line titl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457200" y="205980"/>
            <a:ext cx="8229600" cy="1370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457200" y="1735546"/>
            <a:ext cx="8229600" cy="2854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, 2-line title, 2/3 width">
  <p:cSld name="Title and Content, 2-line title, 2/3 width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205980"/>
            <a:ext cx="8229600" cy="13705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735481"/>
            <a:ext cx="5880100" cy="2854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64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marL="1371600" lvl="2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marL="2286000" lvl="4" indent="-3175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600" cy="33641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marL="1371600" lvl="2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marL="2286000" lvl="4" indent="-3175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 with headings" type="twoTxTwoObj">
  <p:cSld name="TWO_OBJECTS_WITH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2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marL="1371600" lvl="2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marL="2286000" lvl="4" indent="-3175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3"/>
          </p:nvPr>
        </p:nvSpPr>
        <p:spPr>
          <a:xfrm>
            <a:off x="4645030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marL="914400" lvl="1" indent="-228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body" idx="4"/>
          </p:nvPr>
        </p:nvSpPr>
        <p:spPr>
          <a:xfrm>
            <a:off x="4645030" y="1631156"/>
            <a:ext cx="4041775" cy="29253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marL="1371600" lvl="2" indent="-3302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marL="1828800" lvl="3" indent="-3175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marL="2286000" lvl="4" indent="-3175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de heading">
  <p:cSld name="Side heading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457200" y="205980"/>
            <a:ext cx="3223647" cy="4391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3967566" y="208996"/>
            <a:ext cx="4721294" cy="4394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8643549" y="4753691"/>
            <a:ext cx="281763" cy="28176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 i="0" u="none" strike="noStrike" cap="none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Libre Franklin Medium"/>
                <a:ea typeface="Libre Franklin Medium"/>
                <a:cs typeface="Libre Franklin Medium"/>
                <a:sym typeface="Libre Franklin Medium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457200" y="1287463"/>
            <a:ext cx="8229600" cy="3369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5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/>
          <p:nvPr/>
        </p:nvSpPr>
        <p:spPr>
          <a:xfrm>
            <a:off x="8515350" y="4760463"/>
            <a:ext cx="538163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 rotWithShape="1">
          <a:blip r:embed="rId20">
            <a:alphaModFix/>
          </a:blip>
          <a:srcRect/>
          <a:stretch/>
        </p:blipFill>
        <p:spPr>
          <a:xfrm>
            <a:off x="5640140" y="4754967"/>
            <a:ext cx="2755033" cy="357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1"/>
          <p:cNvPicPr preferRelativeResize="0"/>
          <p:nvPr/>
        </p:nvPicPr>
        <p:blipFill rotWithShape="1">
          <a:blip r:embed="rId21">
            <a:alphaModFix/>
          </a:blip>
          <a:srcRect/>
          <a:stretch/>
        </p:blipFill>
        <p:spPr>
          <a:xfrm>
            <a:off x="0" y="241300"/>
            <a:ext cx="279400" cy="7874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6">
          <p15:clr>
            <a:srgbClr val="F26B43"/>
          </p15:clr>
        </p15:guide>
        <p15:guide id="2" pos="288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 txBox="1">
            <a:spLocks noGrp="1"/>
          </p:cNvSpPr>
          <p:nvPr>
            <p:ph type="ctrTitle"/>
          </p:nvPr>
        </p:nvSpPr>
        <p:spPr>
          <a:xfrm>
            <a:off x="685800" y="1047632"/>
            <a:ext cx="7772400" cy="1524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Misuse, Misreporting, Misinterpretation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of Statistical Methods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 Usable Privacy and Security Papers</a:t>
            </a:r>
            <a:endParaRPr/>
          </a:p>
        </p:txBody>
      </p:sp>
      <p:sp>
        <p:nvSpPr>
          <p:cNvPr id="72" name="Google Shape;72;p20"/>
          <p:cNvSpPr txBox="1">
            <a:spLocks noGrp="1"/>
          </p:cNvSpPr>
          <p:nvPr>
            <p:ph type="subTitle" idx="1"/>
          </p:nvPr>
        </p:nvSpPr>
        <p:spPr>
          <a:xfrm>
            <a:off x="685800" y="2786056"/>
            <a:ext cx="7772400" cy="5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/>
              <a:t>Jenny Tang, Lujo Bauer, Nicolas Christin</a:t>
            </a:r>
            <a:endParaRPr/>
          </a:p>
        </p:txBody>
      </p:sp>
      <p:pic>
        <p:nvPicPr>
          <p:cNvPr id="73" name="Google Shape;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800" y="3689075"/>
            <a:ext cx="3713075" cy="5598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0800" y="4364125"/>
            <a:ext cx="3713076" cy="7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/>
          <p:nvPr/>
        </p:nvSpPr>
        <p:spPr>
          <a:xfrm>
            <a:off x="97975" y="1736350"/>
            <a:ext cx="28389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the reported context and evidence provide enough information to evaluate the results from the statistical test?</a:t>
            </a:r>
            <a:endParaRPr/>
          </a:p>
        </p:txBody>
      </p:sp>
      <p:sp>
        <p:nvSpPr>
          <p:cNvPr id="218" name="Google Shape;218;p29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Misuse, </a:t>
            </a:r>
            <a:r>
              <a:rPr lang="en-US" b="1">
                <a:solidFill>
                  <a:schemeClr val="accent1"/>
                </a:solidFill>
              </a:rPr>
              <a:t>Misreporting</a:t>
            </a:r>
            <a:r>
              <a:rPr lang="en-US"/>
              <a:t>, Misinterpretation</a:t>
            </a:r>
            <a:endParaRPr/>
          </a:p>
        </p:txBody>
      </p:sp>
      <p:sp>
        <p:nvSpPr>
          <p:cNvPr id="219" name="Google Shape;219;p29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9"/>
          <p:cNvSpPr/>
          <p:nvPr/>
        </p:nvSpPr>
        <p:spPr>
          <a:xfrm>
            <a:off x="4372625" y="1061500"/>
            <a:ext cx="4532100" cy="3548700"/>
          </a:xfrm>
          <a:prstGeom prst="roundRect">
            <a:avLst>
              <a:gd name="adj" fmla="val 16667"/>
            </a:avLst>
          </a:prstGeom>
          <a:solidFill>
            <a:srgbClr val="FF9300">
              <a:alpha val="9500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“…Users would </a:t>
            </a: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spend more money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on a bowl of clam chowder than on a bowl of </a:t>
            </a:r>
            <a:br>
              <a:rPr lang="en-US" sz="2400"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miso soup (</a:t>
            </a: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p=.012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).”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9"/>
          <p:cNvSpPr txBox="1"/>
          <p:nvPr/>
        </p:nvSpPr>
        <p:spPr>
          <a:xfrm>
            <a:off x="3041875" y="1640950"/>
            <a:ext cx="10383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/>
        </p:nvSpPr>
        <p:spPr>
          <a:xfrm>
            <a:off x="97975" y="1736350"/>
            <a:ext cx="28389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the reported context and evidence provide enough information to evaluate the results from the statistical test?</a:t>
            </a:r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Misuse, </a:t>
            </a:r>
            <a:r>
              <a:rPr lang="en-US" b="1">
                <a:solidFill>
                  <a:schemeClr val="accent1"/>
                </a:solidFill>
              </a:rPr>
              <a:t>Misreporting</a:t>
            </a:r>
            <a:r>
              <a:rPr lang="en-US"/>
              <a:t>, Misinterpretation</a:t>
            </a:r>
            <a:endParaRPr/>
          </a:p>
        </p:txBody>
      </p:sp>
      <p:sp>
        <p:nvSpPr>
          <p:cNvPr id="229" name="Google Shape;229;p30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30"/>
          <p:cNvSpPr/>
          <p:nvPr/>
        </p:nvSpPr>
        <p:spPr>
          <a:xfrm>
            <a:off x="4372625" y="1061500"/>
            <a:ext cx="4532100" cy="3548700"/>
          </a:xfrm>
          <a:prstGeom prst="roundRect">
            <a:avLst>
              <a:gd name="adj" fmla="val 16667"/>
            </a:avLst>
          </a:prstGeom>
          <a:solidFill>
            <a:srgbClr val="FF9300">
              <a:alpha val="9500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…Users would </a:t>
            </a: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spend more money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a bowl of clam chowder than on a bowl of </a:t>
            </a:r>
            <a:b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miso soup (</a:t>
            </a: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p=.012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”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30"/>
          <p:cNvSpPr txBox="1"/>
          <p:nvPr/>
        </p:nvSpPr>
        <p:spPr>
          <a:xfrm rot="729992">
            <a:off x="6893157" y="1388628"/>
            <a:ext cx="1806373" cy="7386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$0.01 </a:t>
            </a:r>
            <a:r>
              <a:rPr lang="en-US" sz="1800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More?</a:t>
            </a:r>
            <a:br>
              <a:rPr lang="en-US" sz="18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</a:br>
            <a:r>
              <a:rPr lang="en-US" sz="18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$9.00 </a:t>
            </a:r>
            <a:r>
              <a:rPr lang="en-US" sz="1800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More?</a:t>
            </a:r>
            <a:endParaRPr sz="1800">
              <a:solidFill>
                <a:schemeClr val="accent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32" name="Google Shape;232;p30"/>
          <p:cNvSpPr txBox="1"/>
          <p:nvPr/>
        </p:nvSpPr>
        <p:spPr>
          <a:xfrm>
            <a:off x="3041875" y="1640950"/>
            <a:ext cx="10383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3" name="Google Shape;233;p30"/>
          <p:cNvCxnSpPr/>
          <p:nvPr/>
        </p:nvCxnSpPr>
        <p:spPr>
          <a:xfrm>
            <a:off x="6766425" y="2452200"/>
            <a:ext cx="1678800" cy="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34" name="Google Shape;234;p30"/>
          <p:cNvCxnSpPr/>
          <p:nvPr/>
        </p:nvCxnSpPr>
        <p:spPr>
          <a:xfrm rot="10800000" flipH="1">
            <a:off x="5026250" y="2827900"/>
            <a:ext cx="972300" cy="90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Misuse, Misreporting, </a:t>
            </a:r>
            <a:r>
              <a:rPr lang="en-US" b="1">
                <a:solidFill>
                  <a:schemeClr val="accent1"/>
                </a:solidFill>
              </a:rPr>
              <a:t>Misinterpretation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241" name="Google Shape;241;p31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1"/>
          <p:cNvSpPr txBox="1"/>
          <p:nvPr/>
        </p:nvSpPr>
        <p:spPr>
          <a:xfrm>
            <a:off x="3041875" y="1635250"/>
            <a:ext cx="1038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1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4" name="Google Shape;244;p31"/>
          <p:cNvGrpSpPr/>
          <p:nvPr/>
        </p:nvGrpSpPr>
        <p:grpSpPr>
          <a:xfrm>
            <a:off x="234025" y="1881550"/>
            <a:ext cx="2853450" cy="1908600"/>
            <a:chOff x="234025" y="1881550"/>
            <a:chExt cx="2853450" cy="1908600"/>
          </a:xfrm>
        </p:grpSpPr>
        <p:sp>
          <p:nvSpPr>
            <p:cNvPr id="245" name="Google Shape;245;p31"/>
            <p:cNvSpPr txBox="1"/>
            <p:nvPr/>
          </p:nvSpPr>
          <p:spPr>
            <a:xfrm>
              <a:off x="234025" y="2589550"/>
              <a:ext cx="717300" cy="4926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31"/>
            <p:cNvSpPr txBox="1"/>
            <p:nvPr/>
          </p:nvSpPr>
          <p:spPr>
            <a:xfrm>
              <a:off x="1462225" y="2426950"/>
              <a:ext cx="1328100" cy="8004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Statistical Test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47" name="Google Shape;247;p31"/>
            <p:cNvCxnSpPr>
              <a:stCxn id="245" idx="3"/>
              <a:endCxn id="246" idx="1"/>
            </p:cNvCxnSpPr>
            <p:nvPr/>
          </p:nvCxnSpPr>
          <p:spPr>
            <a:xfrm rot="10800000" flipH="1">
              <a:off x="951325" y="2827150"/>
              <a:ext cx="510900" cy="87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48" name="Google Shape;248;p31"/>
            <p:cNvCxnSpPr>
              <a:stCxn id="246" idx="0"/>
              <a:endCxn id="242" idx="1"/>
            </p:cNvCxnSpPr>
            <p:nvPr/>
          </p:nvCxnSpPr>
          <p:spPr>
            <a:xfrm rot="10800000" flipH="1">
              <a:off x="2126275" y="1881550"/>
              <a:ext cx="915600" cy="5454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49" name="Google Shape;249;p31"/>
            <p:cNvCxnSpPr>
              <a:stCxn id="246" idx="2"/>
              <a:endCxn id="243" idx="1"/>
            </p:cNvCxnSpPr>
            <p:nvPr/>
          </p:nvCxnSpPr>
          <p:spPr>
            <a:xfrm>
              <a:off x="2126275" y="3227350"/>
              <a:ext cx="961200" cy="5628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lgDashDot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250" name="Google Shape;250;p31"/>
          <p:cNvCxnSpPr>
            <a:stCxn id="242" idx="3"/>
            <a:endCxn id="241" idx="0"/>
          </p:cNvCxnSpPr>
          <p:nvPr/>
        </p:nvCxnSpPr>
        <p:spPr>
          <a:xfrm>
            <a:off x="4080175" y="1881550"/>
            <a:ext cx="832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1" name="Google Shape;251;p31"/>
          <p:cNvCxnSpPr>
            <a:stCxn id="243" idx="3"/>
            <a:endCxn id="241" idx="2"/>
          </p:cNvCxnSpPr>
          <p:nvPr/>
        </p:nvCxnSpPr>
        <p:spPr>
          <a:xfrm rot="10800000" flipH="1">
            <a:off x="4034575" y="3082150"/>
            <a:ext cx="8778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2" name="Google Shape;252;p31"/>
          <p:cNvCxnSpPr>
            <a:stCxn id="241" idx="0"/>
            <a:endCxn id="253" idx="1"/>
          </p:cNvCxnSpPr>
          <p:nvPr/>
        </p:nvCxnSpPr>
        <p:spPr>
          <a:xfrm rot="10800000" flipH="1">
            <a:off x="4912375" y="18815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4" name="Google Shape;254;p31"/>
          <p:cNvCxnSpPr>
            <a:stCxn id="241" idx="2"/>
            <a:endCxn id="255" idx="1"/>
          </p:cNvCxnSpPr>
          <p:nvPr/>
        </p:nvCxnSpPr>
        <p:spPr>
          <a:xfrm>
            <a:off x="4912375" y="30821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3" name="Google Shape;253;p31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5" name="Google Shape;255;p31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Impact of Effect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6" name="Google Shape;256;p31"/>
          <p:cNvGrpSpPr/>
          <p:nvPr/>
        </p:nvGrpSpPr>
        <p:grpSpPr>
          <a:xfrm>
            <a:off x="7409575" y="1881550"/>
            <a:ext cx="1539525" cy="1908600"/>
            <a:chOff x="7409575" y="1881550"/>
            <a:chExt cx="1539525" cy="1908600"/>
          </a:xfrm>
        </p:grpSpPr>
        <p:sp>
          <p:nvSpPr>
            <p:cNvPr id="257" name="Google Shape;257;p31"/>
            <p:cNvSpPr txBox="1"/>
            <p:nvPr/>
          </p:nvSpPr>
          <p:spPr>
            <a:xfrm>
              <a:off x="7621000" y="2281750"/>
              <a:ext cx="1328100" cy="11082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Assertion (about the world)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58" name="Google Shape;258;p31"/>
            <p:cNvCxnSpPr>
              <a:stCxn id="253" idx="3"/>
              <a:endCxn id="257" idx="0"/>
            </p:cNvCxnSpPr>
            <p:nvPr/>
          </p:nvCxnSpPr>
          <p:spPr>
            <a:xfrm>
              <a:off x="7409675" y="1881550"/>
              <a:ext cx="875400" cy="4002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59" name="Google Shape;259;p31"/>
            <p:cNvCxnSpPr>
              <a:stCxn id="255" idx="3"/>
              <a:endCxn id="257" idx="2"/>
            </p:cNvCxnSpPr>
            <p:nvPr/>
          </p:nvCxnSpPr>
          <p:spPr>
            <a:xfrm rot="10800000" flipH="1">
              <a:off x="7409575" y="3389950"/>
              <a:ext cx="875400" cy="4002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260" name="Google Shape;260;p31"/>
          <p:cNvCxnSpPr>
            <a:stCxn id="242" idx="3"/>
            <a:endCxn id="253" idx="1"/>
          </p:cNvCxnSpPr>
          <p:nvPr/>
        </p:nvCxnSpPr>
        <p:spPr>
          <a:xfrm>
            <a:off x="4080175" y="1881550"/>
            <a:ext cx="1925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61" name="Google Shape;261;p31"/>
          <p:cNvCxnSpPr>
            <a:stCxn id="243" idx="3"/>
            <a:endCxn id="255" idx="1"/>
          </p:cNvCxnSpPr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62" name="Google Shape;262;p31"/>
          <p:cNvCxnSpPr>
            <a:stCxn id="242" idx="3"/>
            <a:endCxn id="255" idx="1"/>
          </p:cNvCxnSpPr>
          <p:nvPr/>
        </p:nvCxnSpPr>
        <p:spPr>
          <a:xfrm>
            <a:off x="4080175" y="1881550"/>
            <a:ext cx="1925400" cy="1908600"/>
          </a:xfrm>
          <a:prstGeom prst="straightConnector1">
            <a:avLst/>
          </a:prstGeom>
          <a:noFill/>
          <a:ln w="38100" cap="flat" cmpd="sng">
            <a:solidFill>
              <a:srgbClr val="FF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63" name="Google Shape;263;p31"/>
          <p:cNvSpPr txBox="1"/>
          <p:nvPr/>
        </p:nvSpPr>
        <p:spPr>
          <a:xfrm>
            <a:off x="357725" y="1986625"/>
            <a:ext cx="25302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the results from the statistical tests support the assertions made in the paper?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/>
        </p:nvSpPr>
        <p:spPr>
          <a:xfrm>
            <a:off x="6275925" y="1718950"/>
            <a:ext cx="25302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the results from the statistical tests support the assertions made in the paper?</a:t>
            </a:r>
            <a:endParaRPr/>
          </a:p>
        </p:txBody>
      </p:sp>
      <p:sp>
        <p:nvSpPr>
          <p:cNvPr id="270" name="Google Shape;270;p32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Misuse, Misreporting, </a:t>
            </a:r>
            <a:r>
              <a:rPr lang="en-US" b="1">
                <a:solidFill>
                  <a:schemeClr val="accent1"/>
                </a:solidFill>
              </a:rPr>
              <a:t>Misinterpretation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32"/>
          <p:cNvSpPr/>
          <p:nvPr/>
        </p:nvSpPr>
        <p:spPr>
          <a:xfrm>
            <a:off x="275175" y="1019800"/>
            <a:ext cx="3179400" cy="3889800"/>
          </a:xfrm>
          <a:prstGeom prst="roundRect">
            <a:avLst>
              <a:gd name="adj" fmla="val 16667"/>
            </a:avLst>
          </a:prstGeom>
          <a:solidFill>
            <a:srgbClr val="FF9300">
              <a:alpha val="9500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“Users like clam chowder</a:t>
            </a:r>
            <a:b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much more </a:t>
            </a:r>
            <a:b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 miso soup (</a:t>
            </a: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p&lt;.001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).”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3"/>
          <p:cNvSpPr txBox="1"/>
          <p:nvPr/>
        </p:nvSpPr>
        <p:spPr>
          <a:xfrm>
            <a:off x="6275925" y="1718950"/>
            <a:ext cx="25302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the results from the statistical tests support the assertions made in the paper?</a:t>
            </a:r>
            <a:endParaRPr/>
          </a:p>
        </p:txBody>
      </p:sp>
      <p:sp>
        <p:nvSpPr>
          <p:cNvPr id="279" name="Google Shape;279;p33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Misuse, Misreporting, </a:t>
            </a:r>
            <a:r>
              <a:rPr lang="en-US" b="1">
                <a:solidFill>
                  <a:schemeClr val="accent1"/>
                </a:solidFill>
              </a:rPr>
              <a:t>Misinterpretation</a:t>
            </a:r>
            <a:endParaRPr b="1">
              <a:solidFill>
                <a:schemeClr val="accent1"/>
              </a:solidFill>
            </a:endParaRPr>
          </a:p>
        </p:txBody>
      </p:sp>
      <p:sp>
        <p:nvSpPr>
          <p:cNvPr id="280" name="Google Shape;280;p33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33"/>
          <p:cNvSpPr/>
          <p:nvPr/>
        </p:nvSpPr>
        <p:spPr>
          <a:xfrm>
            <a:off x="275175" y="1019800"/>
            <a:ext cx="3179400" cy="3889800"/>
          </a:xfrm>
          <a:prstGeom prst="roundRect">
            <a:avLst>
              <a:gd name="adj" fmla="val 16667"/>
            </a:avLst>
          </a:prstGeom>
          <a:solidFill>
            <a:srgbClr val="FF9300">
              <a:alpha val="9500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“Users like clam chowder</a:t>
            </a:r>
            <a:b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much more </a:t>
            </a:r>
            <a:b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 miso soup (</a:t>
            </a: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p&lt;.001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).”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33"/>
          <p:cNvSpPr txBox="1"/>
          <p:nvPr/>
        </p:nvSpPr>
        <p:spPr>
          <a:xfrm>
            <a:off x="1122825" y="3893800"/>
            <a:ext cx="17337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Small p-val</a:t>
            </a:r>
            <a:endParaRPr sz="1800" b="1">
              <a:solidFill>
                <a:schemeClr val="accent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!=</a:t>
            </a:r>
            <a:endParaRPr sz="1800" b="1">
              <a:solidFill>
                <a:schemeClr val="accent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large effect</a:t>
            </a:r>
            <a:endParaRPr sz="1800">
              <a:solidFill>
                <a:schemeClr val="accent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cxnSp>
        <p:nvCxnSpPr>
          <p:cNvPr id="283" name="Google Shape;283;p33"/>
          <p:cNvCxnSpPr/>
          <p:nvPr/>
        </p:nvCxnSpPr>
        <p:spPr>
          <a:xfrm>
            <a:off x="1052625" y="2952850"/>
            <a:ext cx="1682100" cy="273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84" name="Google Shape;284;p33"/>
          <p:cNvCxnSpPr/>
          <p:nvPr/>
        </p:nvCxnSpPr>
        <p:spPr>
          <a:xfrm>
            <a:off x="1148625" y="3750850"/>
            <a:ext cx="1319400" cy="42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about SOUPS papers?</a:t>
            </a:r>
            <a:endParaRPr/>
          </a:p>
        </p:txBody>
      </p:sp>
      <p:pic>
        <p:nvPicPr>
          <p:cNvPr id="291" name="Google Shape;291;p34"/>
          <p:cNvPicPr preferRelativeResize="0"/>
          <p:nvPr/>
        </p:nvPicPr>
        <p:blipFill rotWithShape="1">
          <a:blip r:embed="rId3">
            <a:alphaModFix/>
          </a:blip>
          <a:srcRect b="26465"/>
          <a:stretch/>
        </p:blipFill>
        <p:spPr>
          <a:xfrm>
            <a:off x="457200" y="2232175"/>
            <a:ext cx="2138515" cy="15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34"/>
          <p:cNvPicPr preferRelativeResize="0"/>
          <p:nvPr/>
        </p:nvPicPr>
        <p:blipFill rotWithShape="1">
          <a:blip r:embed="rId4">
            <a:alphaModFix/>
          </a:blip>
          <a:srcRect t="20507" b="13402"/>
          <a:stretch/>
        </p:blipFill>
        <p:spPr>
          <a:xfrm>
            <a:off x="2358786" y="2311723"/>
            <a:ext cx="2138515" cy="1413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550" y="2171931"/>
            <a:ext cx="1602850" cy="169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4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00" cy="479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/>
              <a:t>Soup Paper</a:t>
            </a:r>
            <a:endParaRPr/>
          </a:p>
        </p:txBody>
      </p:sp>
      <p:sp>
        <p:nvSpPr>
          <p:cNvPr id="295" name="Google Shape;295;p34"/>
          <p:cNvSpPr txBox="1">
            <a:spLocks noGrp="1"/>
          </p:cNvSpPr>
          <p:nvPr>
            <p:ph type="body" idx="3"/>
          </p:nvPr>
        </p:nvSpPr>
        <p:spPr>
          <a:xfrm>
            <a:off x="4645030" y="1151335"/>
            <a:ext cx="4041900" cy="479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/>
              <a:t>SOUPS Papers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5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3465600" cy="4391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analyzed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121 SOUPS papers that used statistical significance testing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35"/>
          <p:cNvSpPr txBox="1">
            <a:spLocks noGrp="1"/>
          </p:cNvSpPr>
          <p:nvPr>
            <p:ph type="body" idx="1"/>
          </p:nvPr>
        </p:nvSpPr>
        <p:spPr>
          <a:xfrm>
            <a:off x="4769700" y="978750"/>
            <a:ext cx="3949500" cy="318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US" sz="2600"/>
              <a:t>Published in even-numbered years (2006-2024)</a:t>
            </a:r>
            <a:endParaRPr sz="2600"/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US" sz="2400"/>
              <a:t>223 papers</a:t>
            </a:r>
            <a:br>
              <a:rPr lang="en-US" sz="2400"/>
            </a:br>
            <a:endParaRPr sz="1200"/>
          </a:p>
          <a:p>
            <a:pPr marL="457200" lvl="0" indent="-3810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Char char="❏"/>
            </a:pPr>
            <a:r>
              <a:rPr lang="en-US" sz="2600"/>
              <a:t>Had at least one statistical test</a:t>
            </a:r>
            <a:endParaRPr sz="26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❏"/>
            </a:pPr>
            <a:r>
              <a:rPr lang="en-US" sz="2600"/>
              <a:t>121 papers</a:t>
            </a:r>
            <a:endParaRPr sz="2600"/>
          </a:p>
          <a:p>
            <a:pPr marL="914400" lvl="1" indent="-393700" algn="l" rtl="0">
              <a:spcBef>
                <a:spcPts val="0"/>
              </a:spcBef>
              <a:spcAft>
                <a:spcPts val="0"/>
              </a:spcAft>
              <a:buSzPts val="2600"/>
              <a:buChar char="❏"/>
            </a:pPr>
            <a:r>
              <a:rPr lang="en-US" sz="2600"/>
              <a:t>10 years</a:t>
            </a:r>
            <a:endParaRPr sz="2600"/>
          </a:p>
        </p:txBody>
      </p:sp>
      <p:pic>
        <p:nvPicPr>
          <p:cNvPr id="303" name="Google Shape;30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5800" y="3394849"/>
            <a:ext cx="1417000" cy="150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6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Coded Each Instance of a Statistical Test</a:t>
            </a:r>
            <a:endParaRPr/>
          </a:p>
        </p:txBody>
      </p:sp>
      <p:cxnSp>
        <p:nvCxnSpPr>
          <p:cNvPr id="310" name="Google Shape;310;p36"/>
          <p:cNvCxnSpPr>
            <a:stCxn id="311" idx="3"/>
            <a:endCxn id="312" idx="0"/>
          </p:cNvCxnSpPr>
          <p:nvPr/>
        </p:nvCxnSpPr>
        <p:spPr>
          <a:xfrm>
            <a:off x="1713650" y="1869750"/>
            <a:ext cx="1275600" cy="2160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3" name="Google Shape;313;p36"/>
          <p:cNvCxnSpPr>
            <a:stCxn id="314" idx="3"/>
            <a:endCxn id="312" idx="2"/>
          </p:cNvCxnSpPr>
          <p:nvPr/>
        </p:nvCxnSpPr>
        <p:spPr>
          <a:xfrm rot="10800000" flipH="1">
            <a:off x="1543638" y="3669650"/>
            <a:ext cx="1445700" cy="4932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15" name="Google Shape;315;p36"/>
          <p:cNvSpPr txBox="1"/>
          <p:nvPr/>
        </p:nvSpPr>
        <p:spPr>
          <a:xfrm>
            <a:off x="1772975" y="1063763"/>
            <a:ext cx="1596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Papers subset (2 years)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36"/>
          <p:cNvSpPr txBox="1"/>
          <p:nvPr/>
        </p:nvSpPr>
        <p:spPr>
          <a:xfrm>
            <a:off x="194725" y="3579275"/>
            <a:ext cx="14274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APA reporting guidelines</a:t>
            </a:r>
            <a:endParaRPr sz="2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7" name="Google Shape;317;p36"/>
          <p:cNvSpPr txBox="1"/>
          <p:nvPr/>
        </p:nvSpPr>
        <p:spPr>
          <a:xfrm>
            <a:off x="6596075" y="3726325"/>
            <a:ext cx="1876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121 SOUPS papers (10 years)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8" name="Google Shape;318;p36"/>
          <p:cNvSpPr txBox="1"/>
          <p:nvPr/>
        </p:nvSpPr>
        <p:spPr>
          <a:xfrm>
            <a:off x="4104900" y="1893413"/>
            <a:ext cx="21675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Misuse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36"/>
          <p:cNvSpPr txBox="1"/>
          <p:nvPr/>
        </p:nvSpPr>
        <p:spPr>
          <a:xfrm>
            <a:off x="4213700" y="2430825"/>
            <a:ext cx="18762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Misreporting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0" name="Google Shape;320;p36"/>
          <p:cNvSpPr txBox="1"/>
          <p:nvPr/>
        </p:nvSpPr>
        <p:spPr>
          <a:xfrm>
            <a:off x="3958188" y="2984925"/>
            <a:ext cx="2460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Misinterpretation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21" name="Google Shape;321;p36"/>
          <p:cNvCxnSpPr>
            <a:stCxn id="312" idx="3"/>
            <a:endCxn id="319" idx="1"/>
          </p:cNvCxnSpPr>
          <p:nvPr/>
        </p:nvCxnSpPr>
        <p:spPr>
          <a:xfrm rot="10800000" flipH="1">
            <a:off x="3781300" y="2707874"/>
            <a:ext cx="432300" cy="1698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2" name="Google Shape;322;p36"/>
          <p:cNvCxnSpPr>
            <a:stCxn id="319" idx="3"/>
            <a:endCxn id="323" idx="1"/>
          </p:cNvCxnSpPr>
          <p:nvPr/>
        </p:nvCxnSpPr>
        <p:spPr>
          <a:xfrm>
            <a:off x="6089900" y="2707875"/>
            <a:ext cx="506100" cy="1809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12" name="Google Shape;31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7375" y="2085697"/>
            <a:ext cx="1583924" cy="1583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6000" y="2175100"/>
            <a:ext cx="1427400" cy="142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250" y="1156050"/>
            <a:ext cx="1427400" cy="142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7"/>
          <p:cNvSpPr txBox="1"/>
          <p:nvPr/>
        </p:nvSpPr>
        <p:spPr>
          <a:xfrm>
            <a:off x="3041875" y="1635250"/>
            <a:ext cx="1038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7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1" name="Google Shape;331;p37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>
                <a:solidFill>
                  <a:srgbClr val="E06666"/>
                </a:solidFill>
              </a:rPr>
              <a:t>Misuse,</a:t>
            </a:r>
            <a:r>
              <a:rPr lang="en-US"/>
              <a:t> Misreporting, Misinterpretation</a:t>
            </a:r>
            <a:endParaRPr/>
          </a:p>
        </p:txBody>
      </p:sp>
      <p:sp>
        <p:nvSpPr>
          <p:cNvPr id="332" name="Google Shape;332;p37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3" name="Google Shape;333;p37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4" name="Google Shape;334;p37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5" name="Google Shape;335;p37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6" name="Google Shape;336;p37"/>
          <p:cNvSpPr txBox="1"/>
          <p:nvPr/>
        </p:nvSpPr>
        <p:spPr>
          <a:xfrm>
            <a:off x="7621000" y="2281750"/>
            <a:ext cx="1328100" cy="11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Assertion (about the world)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7" name="Google Shape;337;p37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of Effect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38" name="Google Shape;338;p37"/>
          <p:cNvCxnSpPr>
            <a:stCxn id="332" idx="3"/>
            <a:endCxn id="333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9" name="Google Shape;339;p37"/>
          <p:cNvCxnSpPr>
            <a:stCxn id="333" idx="0"/>
            <a:endCxn id="329" idx="1"/>
          </p:cNvCxnSpPr>
          <p:nvPr/>
        </p:nvCxnSpPr>
        <p:spPr>
          <a:xfrm rot="10800000" flipH="1">
            <a:off x="2126275" y="1881550"/>
            <a:ext cx="915600" cy="545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0" name="Google Shape;340;p37"/>
          <p:cNvCxnSpPr>
            <a:stCxn id="333" idx="2"/>
            <a:endCxn id="334" idx="1"/>
          </p:cNvCxnSpPr>
          <p:nvPr/>
        </p:nvCxnSpPr>
        <p:spPr>
          <a:xfrm>
            <a:off x="2126275" y="3227350"/>
            <a:ext cx="961200" cy="56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Dot"/>
            <a:round/>
            <a:headEnd type="none" w="med" len="med"/>
            <a:tailEnd type="triangle" w="med" len="med"/>
          </a:ln>
        </p:spPr>
      </p:cxnSp>
      <p:cxnSp>
        <p:nvCxnSpPr>
          <p:cNvPr id="341" name="Google Shape;341;p37"/>
          <p:cNvCxnSpPr>
            <a:stCxn id="342" idx="3"/>
            <a:endCxn id="335" idx="0"/>
          </p:cNvCxnSpPr>
          <p:nvPr/>
        </p:nvCxnSpPr>
        <p:spPr>
          <a:xfrm>
            <a:off x="4080175" y="1915450"/>
            <a:ext cx="832200" cy="674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3" name="Google Shape;343;p37"/>
          <p:cNvCxnSpPr>
            <a:stCxn id="334" idx="3"/>
            <a:endCxn id="335" idx="2"/>
          </p:cNvCxnSpPr>
          <p:nvPr/>
        </p:nvCxnSpPr>
        <p:spPr>
          <a:xfrm rot="10800000" flipH="1">
            <a:off x="4034575" y="3082150"/>
            <a:ext cx="8778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4" name="Google Shape;344;p37"/>
          <p:cNvCxnSpPr>
            <a:stCxn id="335" idx="0"/>
            <a:endCxn id="330" idx="1"/>
          </p:cNvCxnSpPr>
          <p:nvPr/>
        </p:nvCxnSpPr>
        <p:spPr>
          <a:xfrm rot="10800000" flipH="1">
            <a:off x="4912375" y="18815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5" name="Google Shape;345;p37"/>
          <p:cNvCxnSpPr>
            <a:stCxn id="335" idx="2"/>
            <a:endCxn id="337" idx="1"/>
          </p:cNvCxnSpPr>
          <p:nvPr/>
        </p:nvCxnSpPr>
        <p:spPr>
          <a:xfrm>
            <a:off x="4912375" y="30821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6" name="Google Shape;346;p37"/>
          <p:cNvCxnSpPr>
            <a:stCxn id="330" idx="3"/>
            <a:endCxn id="336" idx="0"/>
          </p:cNvCxnSpPr>
          <p:nvPr/>
        </p:nvCxnSpPr>
        <p:spPr>
          <a:xfrm>
            <a:off x="7409675" y="18815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7" name="Google Shape;347;p37"/>
          <p:cNvCxnSpPr>
            <a:stCxn id="337" idx="3"/>
            <a:endCxn id="336" idx="2"/>
          </p:cNvCxnSpPr>
          <p:nvPr/>
        </p:nvCxnSpPr>
        <p:spPr>
          <a:xfrm rot="10800000" flipH="1">
            <a:off x="7409575" y="33899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8" name="Google Shape;348;p37"/>
          <p:cNvSpPr txBox="1"/>
          <p:nvPr/>
        </p:nvSpPr>
        <p:spPr>
          <a:xfrm>
            <a:off x="457200" y="897388"/>
            <a:ext cx="24162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in 65% of papers</a:t>
            </a:r>
            <a:endParaRPr sz="2800" b="1">
              <a:solidFill>
                <a:srgbClr val="E0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9" name="Google Shape;349;p37"/>
          <p:cNvCxnSpPr>
            <a:stCxn id="329" idx="3"/>
            <a:endCxn id="330" idx="1"/>
          </p:cNvCxnSpPr>
          <p:nvPr/>
        </p:nvCxnSpPr>
        <p:spPr>
          <a:xfrm>
            <a:off x="4080175" y="1881550"/>
            <a:ext cx="1925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350" name="Google Shape;350;p37"/>
          <p:cNvCxnSpPr/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351" name="Google Shape;351;p37"/>
          <p:cNvSpPr/>
          <p:nvPr/>
        </p:nvSpPr>
        <p:spPr>
          <a:xfrm>
            <a:off x="3244700" y="1161250"/>
            <a:ext cx="5319900" cy="3349200"/>
          </a:xfrm>
          <a:prstGeom prst="roundRect">
            <a:avLst>
              <a:gd name="adj" fmla="val 16667"/>
            </a:avLst>
          </a:prstGeom>
          <a:solidFill>
            <a:srgbClr val="E06666"/>
          </a:solidFill>
          <a:ln w="9525" cap="flat" cmpd="sng">
            <a:solidFill>
              <a:srgbClr val="F4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Incorrect Tests</a:t>
            </a:r>
            <a:endParaRPr sz="2400" b="1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23% of papers</a:t>
            </a:r>
            <a:endParaRPr sz="2400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Unverifiable</a:t>
            </a:r>
            <a:endParaRPr sz="2400" b="1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51% of papers</a:t>
            </a:r>
            <a:endParaRPr sz="2400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37"/>
          <p:cNvSpPr/>
          <p:nvPr/>
        </p:nvSpPr>
        <p:spPr>
          <a:xfrm>
            <a:off x="5240175" y="284900"/>
            <a:ext cx="3608400" cy="17268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run a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paired t-test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the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 of money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users would be willing to spend on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clam chowder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compared to on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miso soup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.”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37"/>
          <p:cNvSpPr/>
          <p:nvPr/>
        </p:nvSpPr>
        <p:spPr>
          <a:xfrm>
            <a:off x="2263950" y="3614650"/>
            <a:ext cx="2745900" cy="13809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shows higher user ratings of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clam chowder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compared to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miso soup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(p&lt;.001)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.”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Google Shape;354;p37"/>
          <p:cNvSpPr txBox="1"/>
          <p:nvPr/>
        </p:nvSpPr>
        <p:spPr>
          <a:xfrm rot="-1793566">
            <a:off x="910475" y="3705382"/>
            <a:ext cx="2003899" cy="578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Which </a:t>
            </a:r>
            <a:br>
              <a:rPr lang="en-US" sz="16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</a:br>
            <a:r>
              <a:rPr lang="en-US" sz="16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statistical test?</a:t>
            </a:r>
            <a:endParaRPr sz="1600">
              <a:solidFill>
                <a:schemeClr val="accent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cxnSp>
        <p:nvCxnSpPr>
          <p:cNvPr id="355" name="Google Shape;355;p37"/>
          <p:cNvCxnSpPr/>
          <p:nvPr/>
        </p:nvCxnSpPr>
        <p:spPr>
          <a:xfrm>
            <a:off x="2779225" y="4012150"/>
            <a:ext cx="1446300" cy="42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8"/>
          <p:cNvSpPr/>
          <p:nvPr/>
        </p:nvSpPr>
        <p:spPr>
          <a:xfrm>
            <a:off x="5392625" y="4607925"/>
            <a:ext cx="3088800" cy="5628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2" name="Google Shape;362;p38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Misuse, </a:t>
            </a:r>
            <a:r>
              <a:rPr lang="en-US" b="1">
                <a:solidFill>
                  <a:schemeClr val="dk2"/>
                </a:solidFill>
              </a:rPr>
              <a:t>Misreporting</a:t>
            </a:r>
            <a:r>
              <a:rPr lang="en-US"/>
              <a:t>, Misinterpretation</a:t>
            </a:r>
            <a:endParaRPr/>
          </a:p>
        </p:txBody>
      </p:sp>
      <p:sp>
        <p:nvSpPr>
          <p:cNvPr id="363" name="Google Shape;363;p38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4" name="Google Shape;364;p38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38"/>
          <p:cNvSpPr txBox="1"/>
          <p:nvPr/>
        </p:nvSpPr>
        <p:spPr>
          <a:xfrm>
            <a:off x="3041875" y="1635250"/>
            <a:ext cx="1038300" cy="492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6" name="Google Shape;366;p38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7" name="Google Shape;367;p38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38"/>
          <p:cNvSpPr txBox="1"/>
          <p:nvPr/>
        </p:nvSpPr>
        <p:spPr>
          <a:xfrm>
            <a:off x="7621000" y="2281750"/>
            <a:ext cx="1328100" cy="11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Assertion (about the world)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38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38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of Effect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1" name="Google Shape;371;p38"/>
          <p:cNvCxnSpPr>
            <a:stCxn id="363" idx="3"/>
            <a:endCxn id="364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2" name="Google Shape;372;p38"/>
          <p:cNvCxnSpPr>
            <a:stCxn id="364" idx="0"/>
            <a:endCxn id="365" idx="1"/>
          </p:cNvCxnSpPr>
          <p:nvPr/>
        </p:nvCxnSpPr>
        <p:spPr>
          <a:xfrm rot="10800000" flipH="1">
            <a:off x="2126275" y="1881550"/>
            <a:ext cx="915600" cy="545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3" name="Google Shape;373;p38"/>
          <p:cNvCxnSpPr>
            <a:stCxn id="364" idx="2"/>
            <a:endCxn id="366" idx="1"/>
          </p:cNvCxnSpPr>
          <p:nvPr/>
        </p:nvCxnSpPr>
        <p:spPr>
          <a:xfrm>
            <a:off x="2126275" y="3227350"/>
            <a:ext cx="961200" cy="56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lgDashDot"/>
            <a:round/>
            <a:headEnd type="none" w="med" len="med"/>
            <a:tailEnd type="triangle" w="med" len="med"/>
          </a:ln>
        </p:spPr>
      </p:cxnSp>
      <p:cxnSp>
        <p:nvCxnSpPr>
          <p:cNvPr id="374" name="Google Shape;374;p38"/>
          <p:cNvCxnSpPr>
            <a:stCxn id="365" idx="3"/>
            <a:endCxn id="367" idx="0"/>
          </p:cNvCxnSpPr>
          <p:nvPr/>
        </p:nvCxnSpPr>
        <p:spPr>
          <a:xfrm>
            <a:off x="4080175" y="1881550"/>
            <a:ext cx="832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5" name="Google Shape;375;p38"/>
          <p:cNvCxnSpPr>
            <a:stCxn id="366" idx="3"/>
            <a:endCxn id="367" idx="2"/>
          </p:cNvCxnSpPr>
          <p:nvPr/>
        </p:nvCxnSpPr>
        <p:spPr>
          <a:xfrm rot="10800000" flipH="1">
            <a:off x="4034575" y="3082150"/>
            <a:ext cx="8778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6" name="Google Shape;376;p38"/>
          <p:cNvCxnSpPr>
            <a:stCxn id="367" idx="0"/>
            <a:endCxn id="369" idx="1"/>
          </p:cNvCxnSpPr>
          <p:nvPr/>
        </p:nvCxnSpPr>
        <p:spPr>
          <a:xfrm rot="10800000" flipH="1">
            <a:off x="4912375" y="18815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7" name="Google Shape;377;p38"/>
          <p:cNvCxnSpPr>
            <a:stCxn id="367" idx="2"/>
            <a:endCxn id="370" idx="1"/>
          </p:cNvCxnSpPr>
          <p:nvPr/>
        </p:nvCxnSpPr>
        <p:spPr>
          <a:xfrm>
            <a:off x="4912375" y="30821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8" name="Google Shape;378;p38"/>
          <p:cNvCxnSpPr>
            <a:stCxn id="369" idx="3"/>
            <a:endCxn id="368" idx="0"/>
          </p:cNvCxnSpPr>
          <p:nvPr/>
        </p:nvCxnSpPr>
        <p:spPr>
          <a:xfrm>
            <a:off x="7409675" y="18815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79" name="Google Shape;379;p38"/>
          <p:cNvCxnSpPr>
            <a:stCxn id="370" idx="3"/>
            <a:endCxn id="368" idx="2"/>
          </p:cNvCxnSpPr>
          <p:nvPr/>
        </p:nvCxnSpPr>
        <p:spPr>
          <a:xfrm rot="10800000" flipH="1">
            <a:off x="7409575" y="33899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0" name="Google Shape;380;p38"/>
          <p:cNvSpPr txBox="1"/>
          <p:nvPr/>
        </p:nvSpPr>
        <p:spPr>
          <a:xfrm>
            <a:off x="457200" y="880625"/>
            <a:ext cx="1199400" cy="5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in 65%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1" name="Google Shape;381;p38"/>
          <p:cNvSpPr txBox="1"/>
          <p:nvPr/>
        </p:nvSpPr>
        <p:spPr>
          <a:xfrm>
            <a:off x="1926200" y="880613"/>
            <a:ext cx="24162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in 95% of papers</a:t>
            </a:r>
            <a:endParaRPr sz="2800" b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2" name="Google Shape;382;p38"/>
          <p:cNvCxnSpPr>
            <a:stCxn id="365" idx="3"/>
            <a:endCxn id="369" idx="1"/>
          </p:cNvCxnSpPr>
          <p:nvPr/>
        </p:nvCxnSpPr>
        <p:spPr>
          <a:xfrm>
            <a:off x="4080175" y="1881550"/>
            <a:ext cx="1925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383" name="Google Shape;383;p38"/>
          <p:cNvCxnSpPr/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384" name="Google Shape;384;p38"/>
          <p:cNvSpPr txBox="1"/>
          <p:nvPr/>
        </p:nvSpPr>
        <p:spPr>
          <a:xfrm rot="2479">
            <a:off x="2126274" y="4677089"/>
            <a:ext cx="832200" cy="4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df?</a:t>
            </a:r>
            <a:endParaRPr sz="1800">
              <a:solidFill>
                <a:schemeClr val="accent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385" name="Google Shape;385;p38"/>
          <p:cNvSpPr txBox="1"/>
          <p:nvPr/>
        </p:nvSpPr>
        <p:spPr>
          <a:xfrm rot="2330">
            <a:off x="5323625" y="4608375"/>
            <a:ext cx="13281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exact p-value?</a:t>
            </a:r>
            <a:endParaRPr sz="1600">
              <a:solidFill>
                <a:schemeClr val="accent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386" name="Google Shape;386;p38"/>
          <p:cNvSpPr/>
          <p:nvPr/>
        </p:nvSpPr>
        <p:spPr>
          <a:xfrm>
            <a:off x="4260625" y="1063775"/>
            <a:ext cx="4426200" cy="3349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1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Scientific </a:t>
            </a:r>
            <a:r>
              <a:rPr lang="en-US" sz="2400" b="1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Significance Issues</a:t>
            </a:r>
            <a:endParaRPr sz="2400" b="1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80% of papers</a:t>
            </a:r>
            <a:endParaRPr sz="24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i="1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Statistical </a:t>
            </a:r>
            <a:r>
              <a:rPr lang="en-US" sz="2400" b="1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Significance Issues</a:t>
            </a:r>
            <a:endParaRPr sz="2400" b="1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86% of papers</a:t>
            </a:r>
            <a:endParaRPr sz="24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7" name="Google Shape;387;p38"/>
          <p:cNvSpPr/>
          <p:nvPr/>
        </p:nvSpPr>
        <p:spPr>
          <a:xfrm>
            <a:off x="5867475" y="206375"/>
            <a:ext cx="3088800" cy="1559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Users would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spend more money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a bowl of clam chowder than on a bowl of miso soup (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p=.012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8" name="Google Shape;388;p38"/>
          <p:cNvSpPr/>
          <p:nvPr/>
        </p:nvSpPr>
        <p:spPr>
          <a:xfrm>
            <a:off x="2848175" y="3471725"/>
            <a:ext cx="2675700" cy="15597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did not find a statistically significant difference from a </a:t>
            </a:r>
            <a:r>
              <a:rPr lang="en-US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𝛘</a:t>
            </a:r>
            <a:r>
              <a:rPr lang="en-US" sz="18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test of independence,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𝛘</a:t>
            </a:r>
            <a:r>
              <a:rPr lang="en-US" sz="18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2.1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en-US" sz="1800" b="1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&gt; 0.05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89" name="Google Shape;389;p38"/>
          <p:cNvCxnSpPr/>
          <p:nvPr/>
        </p:nvCxnSpPr>
        <p:spPr>
          <a:xfrm rot="10800000" flipH="1">
            <a:off x="3176025" y="4961350"/>
            <a:ext cx="492900" cy="33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90" name="Google Shape;390;p38"/>
          <p:cNvCxnSpPr/>
          <p:nvPr/>
        </p:nvCxnSpPr>
        <p:spPr>
          <a:xfrm>
            <a:off x="4051975" y="4957000"/>
            <a:ext cx="888600" cy="120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/>
        </p:nvSpPr>
        <p:spPr>
          <a:xfrm>
            <a:off x="2763750" y="1863750"/>
            <a:ext cx="3616500" cy="14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i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 ≤ 0.05</a:t>
            </a:r>
            <a:endParaRPr sz="8000" i="1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9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Misuse, Misreporting, </a:t>
            </a:r>
            <a:r>
              <a:rPr lang="en-US" b="1">
                <a:solidFill>
                  <a:srgbClr val="8E7CC3"/>
                </a:solidFill>
              </a:rPr>
              <a:t>Misinterpretation</a:t>
            </a:r>
            <a:endParaRPr b="1">
              <a:solidFill>
                <a:srgbClr val="8E7CC3"/>
              </a:solidFill>
            </a:endParaRPr>
          </a:p>
        </p:txBody>
      </p:sp>
      <p:sp>
        <p:nvSpPr>
          <p:cNvPr id="397" name="Google Shape;397;p39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8" name="Google Shape;398;p39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39"/>
          <p:cNvSpPr txBox="1"/>
          <p:nvPr/>
        </p:nvSpPr>
        <p:spPr>
          <a:xfrm>
            <a:off x="3041875" y="1635250"/>
            <a:ext cx="1038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39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1" name="Google Shape;401;p39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D9D2E9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rgbClr val="D9D2E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2" name="Google Shape;402;p39"/>
          <p:cNvSpPr txBox="1"/>
          <p:nvPr/>
        </p:nvSpPr>
        <p:spPr>
          <a:xfrm>
            <a:off x="7621000" y="2281750"/>
            <a:ext cx="1328100" cy="11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Assertion (about the world)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3" name="Google Shape;403;p39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4" name="Google Shape;404;p39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Impact of Effect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05" name="Google Shape;405;p39"/>
          <p:cNvCxnSpPr>
            <a:stCxn id="397" idx="3"/>
            <a:endCxn id="398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06" name="Google Shape;406;p39"/>
          <p:cNvCxnSpPr>
            <a:stCxn id="398" idx="0"/>
            <a:endCxn id="399" idx="1"/>
          </p:cNvCxnSpPr>
          <p:nvPr/>
        </p:nvCxnSpPr>
        <p:spPr>
          <a:xfrm rot="10800000" flipH="1">
            <a:off x="2126275" y="1881550"/>
            <a:ext cx="915600" cy="545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07" name="Google Shape;407;p39"/>
          <p:cNvCxnSpPr>
            <a:stCxn id="398" idx="2"/>
            <a:endCxn id="400" idx="1"/>
          </p:cNvCxnSpPr>
          <p:nvPr/>
        </p:nvCxnSpPr>
        <p:spPr>
          <a:xfrm>
            <a:off x="2126275" y="3227350"/>
            <a:ext cx="961200" cy="562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lgDashDot"/>
            <a:round/>
            <a:headEnd type="none" w="med" len="med"/>
            <a:tailEnd type="triangle" w="med" len="med"/>
          </a:ln>
        </p:spPr>
      </p:cxnSp>
      <p:cxnSp>
        <p:nvCxnSpPr>
          <p:cNvPr id="408" name="Google Shape;408;p39"/>
          <p:cNvCxnSpPr>
            <a:stCxn id="399" idx="3"/>
            <a:endCxn id="401" idx="0"/>
          </p:cNvCxnSpPr>
          <p:nvPr/>
        </p:nvCxnSpPr>
        <p:spPr>
          <a:xfrm>
            <a:off x="4080175" y="1881550"/>
            <a:ext cx="832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09" name="Google Shape;409;p39"/>
          <p:cNvCxnSpPr>
            <a:stCxn id="400" idx="3"/>
            <a:endCxn id="401" idx="2"/>
          </p:cNvCxnSpPr>
          <p:nvPr/>
        </p:nvCxnSpPr>
        <p:spPr>
          <a:xfrm rot="10800000" flipH="1">
            <a:off x="4034575" y="3082150"/>
            <a:ext cx="8778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0" name="Google Shape;410;p39"/>
          <p:cNvCxnSpPr>
            <a:stCxn id="401" idx="0"/>
            <a:endCxn id="403" idx="1"/>
          </p:cNvCxnSpPr>
          <p:nvPr/>
        </p:nvCxnSpPr>
        <p:spPr>
          <a:xfrm rot="10800000" flipH="1">
            <a:off x="4912375" y="18815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1" name="Google Shape;411;p39"/>
          <p:cNvCxnSpPr>
            <a:stCxn id="401" idx="2"/>
            <a:endCxn id="404" idx="1"/>
          </p:cNvCxnSpPr>
          <p:nvPr/>
        </p:nvCxnSpPr>
        <p:spPr>
          <a:xfrm>
            <a:off x="4912375" y="30821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2" name="Google Shape;412;p39"/>
          <p:cNvCxnSpPr>
            <a:stCxn id="403" idx="3"/>
            <a:endCxn id="402" idx="0"/>
          </p:cNvCxnSpPr>
          <p:nvPr/>
        </p:nvCxnSpPr>
        <p:spPr>
          <a:xfrm>
            <a:off x="7409675" y="18815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13" name="Google Shape;413;p39"/>
          <p:cNvCxnSpPr>
            <a:stCxn id="404" idx="3"/>
            <a:endCxn id="402" idx="2"/>
          </p:cNvCxnSpPr>
          <p:nvPr/>
        </p:nvCxnSpPr>
        <p:spPr>
          <a:xfrm rot="10800000" flipH="1">
            <a:off x="7409575" y="33899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14" name="Google Shape;414;p39"/>
          <p:cNvSpPr txBox="1"/>
          <p:nvPr/>
        </p:nvSpPr>
        <p:spPr>
          <a:xfrm>
            <a:off x="457200" y="880625"/>
            <a:ext cx="1199400" cy="5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in 65%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5" name="Google Shape;415;p39"/>
          <p:cNvSpPr txBox="1"/>
          <p:nvPr/>
        </p:nvSpPr>
        <p:spPr>
          <a:xfrm>
            <a:off x="1926200" y="880613"/>
            <a:ext cx="2416200" cy="5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95%</a:t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39"/>
          <p:cNvSpPr txBox="1"/>
          <p:nvPr/>
        </p:nvSpPr>
        <p:spPr>
          <a:xfrm>
            <a:off x="4250875" y="837838"/>
            <a:ext cx="24162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in 45% of papers</a:t>
            </a:r>
            <a:endParaRPr sz="2800" b="1">
              <a:solidFill>
                <a:srgbClr val="8E7C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17" name="Google Shape;417;p39"/>
          <p:cNvCxnSpPr>
            <a:stCxn id="399" idx="3"/>
            <a:endCxn id="403" idx="1"/>
          </p:cNvCxnSpPr>
          <p:nvPr/>
        </p:nvCxnSpPr>
        <p:spPr>
          <a:xfrm>
            <a:off x="4080175" y="1881550"/>
            <a:ext cx="1925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18" name="Google Shape;418;p39"/>
          <p:cNvCxnSpPr/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419" name="Google Shape;419;p39"/>
          <p:cNvSpPr/>
          <p:nvPr/>
        </p:nvSpPr>
        <p:spPr>
          <a:xfrm>
            <a:off x="126925" y="1657700"/>
            <a:ext cx="3792000" cy="2686200"/>
          </a:xfrm>
          <a:prstGeom prst="roundRect">
            <a:avLst>
              <a:gd name="adj" fmla="val 16667"/>
            </a:avLst>
          </a:prstGeom>
          <a:solidFill>
            <a:srgbClr val="8E7CC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rgbClr val="D9D2E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D9D2E9"/>
                </a:solidFill>
                <a:latin typeface="Calibri"/>
                <a:ea typeface="Calibri"/>
                <a:cs typeface="Calibri"/>
                <a:sym typeface="Calibri"/>
              </a:rPr>
              <a:t>Improper Interpretation</a:t>
            </a:r>
            <a:endParaRPr sz="2400" b="1">
              <a:solidFill>
                <a:srgbClr val="D9D2E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D9D2E9"/>
                </a:solidFill>
                <a:latin typeface="Calibri"/>
                <a:ea typeface="Calibri"/>
                <a:cs typeface="Calibri"/>
                <a:sym typeface="Calibri"/>
              </a:rPr>
              <a:t>27% of papers</a:t>
            </a:r>
            <a:endParaRPr sz="2400">
              <a:solidFill>
                <a:srgbClr val="D9D2E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D9D2E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D9D2E9"/>
                </a:solidFill>
                <a:latin typeface="Calibri"/>
                <a:ea typeface="Calibri"/>
                <a:cs typeface="Calibri"/>
                <a:sym typeface="Calibri"/>
              </a:rPr>
              <a:t>No Interpretation</a:t>
            </a:r>
            <a:endParaRPr sz="2400" b="1">
              <a:solidFill>
                <a:srgbClr val="D9D2E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D9D2E9"/>
                </a:solidFill>
                <a:latin typeface="Calibri"/>
                <a:ea typeface="Calibri"/>
                <a:cs typeface="Calibri"/>
                <a:sym typeface="Calibri"/>
              </a:rPr>
              <a:t>7% of papers</a:t>
            </a:r>
            <a:endParaRPr sz="2400">
              <a:solidFill>
                <a:srgbClr val="D9D2E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0" name="Google Shape;420;p39"/>
          <p:cNvSpPr/>
          <p:nvPr/>
        </p:nvSpPr>
        <p:spPr>
          <a:xfrm>
            <a:off x="1389175" y="880626"/>
            <a:ext cx="2726100" cy="12915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Users like clam chowder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much more</a:t>
            </a:r>
            <a:b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than miso soup (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p&lt;.001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.”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39"/>
          <p:cNvSpPr/>
          <p:nvPr/>
        </p:nvSpPr>
        <p:spPr>
          <a:xfrm>
            <a:off x="45313" y="3949100"/>
            <a:ext cx="2322900" cy="11082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Regression table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 no further explanation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0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E06666"/>
                </a:solidFill>
              </a:rPr>
              <a:t>Misuse</a:t>
            </a:r>
            <a:r>
              <a:rPr lang="en-US"/>
              <a:t>, </a:t>
            </a:r>
            <a:r>
              <a:rPr lang="en-US">
                <a:solidFill>
                  <a:schemeClr val="dk2"/>
                </a:solidFill>
              </a:rPr>
              <a:t>Misreporting</a:t>
            </a:r>
            <a:r>
              <a:rPr lang="en-US"/>
              <a:t>, </a:t>
            </a:r>
            <a:r>
              <a:rPr lang="en-US">
                <a:solidFill>
                  <a:srgbClr val="8E7CC3"/>
                </a:solidFill>
              </a:rPr>
              <a:t>Misinterpretation</a:t>
            </a:r>
            <a:endParaRPr>
              <a:solidFill>
                <a:srgbClr val="8E7CC3"/>
              </a:solidFill>
            </a:endParaRPr>
          </a:p>
        </p:txBody>
      </p:sp>
      <p:sp>
        <p:nvSpPr>
          <p:cNvPr id="428" name="Google Shape;428;p40"/>
          <p:cNvSpPr txBox="1"/>
          <p:nvPr/>
        </p:nvSpPr>
        <p:spPr>
          <a:xfrm>
            <a:off x="7621000" y="2281750"/>
            <a:ext cx="1328100" cy="11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Assertion (about the world)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40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40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Impact of Effect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31" name="Google Shape;431;p40"/>
          <p:cNvCxnSpPr>
            <a:stCxn id="429" idx="3"/>
            <a:endCxn id="428" idx="0"/>
          </p:cNvCxnSpPr>
          <p:nvPr/>
        </p:nvCxnSpPr>
        <p:spPr>
          <a:xfrm>
            <a:off x="7409675" y="18815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32" name="Google Shape;432;p40"/>
          <p:cNvCxnSpPr>
            <a:stCxn id="430" idx="3"/>
            <a:endCxn id="428" idx="2"/>
          </p:cNvCxnSpPr>
          <p:nvPr/>
        </p:nvCxnSpPr>
        <p:spPr>
          <a:xfrm rot="10800000" flipH="1">
            <a:off x="7409575" y="33899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433" name="Google Shape;433;p40"/>
          <p:cNvGrpSpPr/>
          <p:nvPr/>
        </p:nvGrpSpPr>
        <p:grpSpPr>
          <a:xfrm>
            <a:off x="234025" y="1635250"/>
            <a:ext cx="5771550" cy="2555100"/>
            <a:chOff x="234025" y="1635250"/>
            <a:chExt cx="5771550" cy="2555100"/>
          </a:xfrm>
        </p:grpSpPr>
        <p:sp>
          <p:nvSpPr>
            <p:cNvPr id="434" name="Google Shape;434;p40"/>
            <p:cNvSpPr txBox="1"/>
            <p:nvPr/>
          </p:nvSpPr>
          <p:spPr>
            <a:xfrm>
              <a:off x="234025" y="2589550"/>
              <a:ext cx="717300" cy="4926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40"/>
            <p:cNvSpPr txBox="1"/>
            <p:nvPr/>
          </p:nvSpPr>
          <p:spPr>
            <a:xfrm>
              <a:off x="1462225" y="2426950"/>
              <a:ext cx="1328100" cy="8004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F4CCCC"/>
                  </a:solidFill>
                  <a:latin typeface="Calibri"/>
                  <a:ea typeface="Calibri"/>
                  <a:cs typeface="Calibri"/>
                  <a:sym typeface="Calibri"/>
                </a:rPr>
                <a:t>Statistical Test</a:t>
              </a:r>
              <a:endParaRPr sz="20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40"/>
            <p:cNvSpPr txBox="1"/>
            <p:nvPr/>
          </p:nvSpPr>
          <p:spPr>
            <a:xfrm>
              <a:off x="3041875" y="1635250"/>
              <a:ext cx="1038300" cy="492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CFE2F3"/>
                  </a:solidFill>
                  <a:latin typeface="Calibri"/>
                  <a:ea typeface="Calibri"/>
                  <a:cs typeface="Calibri"/>
                  <a:sym typeface="Calibri"/>
                </a:rPr>
                <a:t>p-value</a:t>
              </a:r>
              <a:endParaRPr sz="20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40"/>
            <p:cNvSpPr txBox="1"/>
            <p:nvPr/>
          </p:nvSpPr>
          <p:spPr>
            <a:xfrm>
              <a:off x="3087475" y="3389950"/>
              <a:ext cx="947100" cy="800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CFE2F3"/>
                  </a:solidFill>
                  <a:latin typeface="Calibri"/>
                  <a:ea typeface="Calibri"/>
                  <a:cs typeface="Calibri"/>
                  <a:sym typeface="Calibri"/>
                </a:rPr>
                <a:t>Effect Size</a:t>
              </a:r>
              <a:endParaRPr sz="20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40"/>
            <p:cNvSpPr txBox="1"/>
            <p:nvPr/>
          </p:nvSpPr>
          <p:spPr>
            <a:xfrm>
              <a:off x="4080175" y="2589550"/>
              <a:ext cx="1664400" cy="492600"/>
            </a:xfrm>
            <a:prstGeom prst="rect">
              <a:avLst/>
            </a:prstGeom>
            <a:solidFill>
              <a:srgbClr val="8E7CC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rgbClr val="D9D2E9"/>
                  </a:solidFill>
                  <a:latin typeface="Calibri"/>
                  <a:ea typeface="Calibri"/>
                  <a:cs typeface="Calibri"/>
                  <a:sym typeface="Calibri"/>
                </a:rPr>
                <a:t>Interpretation</a:t>
              </a:r>
              <a:endParaRPr sz="2000">
                <a:solidFill>
                  <a:srgbClr val="D9D2E9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39" name="Google Shape;439;p40"/>
            <p:cNvCxnSpPr>
              <a:stCxn id="434" idx="3"/>
              <a:endCxn id="435" idx="1"/>
            </p:cNvCxnSpPr>
            <p:nvPr/>
          </p:nvCxnSpPr>
          <p:spPr>
            <a:xfrm rot="10800000" flipH="1">
              <a:off x="951325" y="2827150"/>
              <a:ext cx="510900" cy="87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40" name="Google Shape;440;p40"/>
            <p:cNvCxnSpPr>
              <a:stCxn id="435" idx="0"/>
              <a:endCxn id="436" idx="1"/>
            </p:cNvCxnSpPr>
            <p:nvPr/>
          </p:nvCxnSpPr>
          <p:spPr>
            <a:xfrm rot="10800000" flipH="1">
              <a:off x="2126275" y="1881550"/>
              <a:ext cx="915600" cy="5454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41" name="Google Shape;441;p40"/>
            <p:cNvCxnSpPr>
              <a:stCxn id="435" idx="2"/>
              <a:endCxn id="437" idx="1"/>
            </p:cNvCxnSpPr>
            <p:nvPr/>
          </p:nvCxnSpPr>
          <p:spPr>
            <a:xfrm>
              <a:off x="2126275" y="3227350"/>
              <a:ext cx="961200" cy="5628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lgDashDot"/>
              <a:round/>
              <a:headEnd type="none" w="med" len="med"/>
              <a:tailEnd type="triangle" w="med" len="med"/>
            </a:ln>
          </p:spPr>
        </p:cxnSp>
        <p:cxnSp>
          <p:nvCxnSpPr>
            <p:cNvPr id="442" name="Google Shape;442;p40"/>
            <p:cNvCxnSpPr>
              <a:stCxn id="436" idx="3"/>
              <a:endCxn id="438" idx="0"/>
            </p:cNvCxnSpPr>
            <p:nvPr/>
          </p:nvCxnSpPr>
          <p:spPr>
            <a:xfrm>
              <a:off x="4080175" y="1881550"/>
              <a:ext cx="832200" cy="7080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43" name="Google Shape;443;p40"/>
            <p:cNvCxnSpPr>
              <a:stCxn id="437" idx="3"/>
              <a:endCxn id="438" idx="2"/>
            </p:cNvCxnSpPr>
            <p:nvPr/>
          </p:nvCxnSpPr>
          <p:spPr>
            <a:xfrm rot="10800000" flipH="1">
              <a:off x="4034575" y="3082150"/>
              <a:ext cx="877800" cy="7080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44" name="Google Shape;444;p40"/>
            <p:cNvCxnSpPr>
              <a:stCxn id="438" idx="0"/>
              <a:endCxn id="429" idx="1"/>
            </p:cNvCxnSpPr>
            <p:nvPr/>
          </p:nvCxnSpPr>
          <p:spPr>
            <a:xfrm rot="10800000" flipH="1">
              <a:off x="4912375" y="1881550"/>
              <a:ext cx="1093200" cy="7080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445" name="Google Shape;445;p40"/>
            <p:cNvCxnSpPr>
              <a:stCxn id="438" idx="2"/>
              <a:endCxn id="430" idx="1"/>
            </p:cNvCxnSpPr>
            <p:nvPr/>
          </p:nvCxnSpPr>
          <p:spPr>
            <a:xfrm>
              <a:off x="4912375" y="3082150"/>
              <a:ext cx="1093200" cy="7080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sp>
        <p:nvSpPr>
          <p:cNvPr id="446" name="Google Shape;446;p40"/>
          <p:cNvSpPr txBox="1"/>
          <p:nvPr/>
        </p:nvSpPr>
        <p:spPr>
          <a:xfrm>
            <a:off x="457200" y="880625"/>
            <a:ext cx="15774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in 65% of papers</a:t>
            </a:r>
            <a:endParaRPr sz="2800">
              <a:solidFill>
                <a:srgbClr val="E0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40"/>
          <p:cNvSpPr txBox="1"/>
          <p:nvPr/>
        </p:nvSpPr>
        <p:spPr>
          <a:xfrm>
            <a:off x="1926200" y="880613"/>
            <a:ext cx="24162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in 95% of papers</a:t>
            </a:r>
            <a:endParaRPr sz="2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8" name="Google Shape;448;p40"/>
          <p:cNvSpPr txBox="1"/>
          <p:nvPr/>
        </p:nvSpPr>
        <p:spPr>
          <a:xfrm>
            <a:off x="4250875" y="837838"/>
            <a:ext cx="2416200" cy="9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in 45% of papers</a:t>
            </a:r>
            <a:endParaRPr sz="2800">
              <a:solidFill>
                <a:srgbClr val="8E7C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49" name="Google Shape;449;p40"/>
          <p:cNvCxnSpPr>
            <a:stCxn id="436" idx="3"/>
            <a:endCxn id="429" idx="1"/>
          </p:cNvCxnSpPr>
          <p:nvPr/>
        </p:nvCxnSpPr>
        <p:spPr>
          <a:xfrm>
            <a:off x="4080175" y="1881550"/>
            <a:ext cx="1925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450" name="Google Shape;450;p40"/>
          <p:cNvCxnSpPr/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6" name="Google Shape;456;p41"/>
          <p:cNvCxnSpPr>
            <a:stCxn id="457" idx="3"/>
            <a:endCxn id="458" idx="1"/>
          </p:cNvCxnSpPr>
          <p:nvPr/>
        </p:nvCxnSpPr>
        <p:spPr>
          <a:xfrm>
            <a:off x="4080175" y="1881550"/>
            <a:ext cx="1925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459" name="Google Shape;459;p41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Some Issues Affect the Impact of the Assertion</a:t>
            </a:r>
            <a:endParaRPr/>
          </a:p>
        </p:txBody>
      </p:sp>
      <p:sp>
        <p:nvSpPr>
          <p:cNvPr id="460" name="Google Shape;460;p41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41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41"/>
          <p:cNvSpPr txBox="1"/>
          <p:nvPr/>
        </p:nvSpPr>
        <p:spPr>
          <a:xfrm>
            <a:off x="3041875" y="1635250"/>
            <a:ext cx="1038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41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41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41"/>
          <p:cNvSpPr txBox="1"/>
          <p:nvPr/>
        </p:nvSpPr>
        <p:spPr>
          <a:xfrm>
            <a:off x="7621000" y="2281750"/>
            <a:ext cx="1328100" cy="1108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Assertion (about the world)</a:t>
            </a:r>
            <a:endParaRPr sz="20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41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41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Impact of Effect</a:t>
            </a:r>
            <a:endParaRPr sz="20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6" name="Google Shape;466;p41"/>
          <p:cNvCxnSpPr>
            <a:stCxn id="460" idx="3"/>
            <a:endCxn id="461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7" name="Google Shape;467;p41"/>
          <p:cNvCxnSpPr>
            <a:stCxn id="461" idx="0"/>
            <a:endCxn id="457" idx="1"/>
          </p:cNvCxnSpPr>
          <p:nvPr/>
        </p:nvCxnSpPr>
        <p:spPr>
          <a:xfrm rot="10800000" flipH="1">
            <a:off x="2126275" y="1881550"/>
            <a:ext cx="915600" cy="545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8" name="Google Shape;468;p41"/>
          <p:cNvCxnSpPr>
            <a:stCxn id="461" idx="2"/>
            <a:endCxn id="462" idx="1"/>
          </p:cNvCxnSpPr>
          <p:nvPr/>
        </p:nvCxnSpPr>
        <p:spPr>
          <a:xfrm>
            <a:off x="2126275" y="3227350"/>
            <a:ext cx="961200" cy="562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lgDashDot"/>
            <a:round/>
            <a:headEnd type="none" w="med" len="med"/>
            <a:tailEnd type="triangle" w="med" len="med"/>
          </a:ln>
        </p:spPr>
      </p:cxnSp>
      <p:cxnSp>
        <p:nvCxnSpPr>
          <p:cNvPr id="469" name="Google Shape;469;p41"/>
          <p:cNvCxnSpPr>
            <a:stCxn id="457" idx="3"/>
            <a:endCxn id="463" idx="0"/>
          </p:cNvCxnSpPr>
          <p:nvPr/>
        </p:nvCxnSpPr>
        <p:spPr>
          <a:xfrm>
            <a:off x="4080175" y="1881550"/>
            <a:ext cx="832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0" name="Google Shape;470;p41"/>
          <p:cNvCxnSpPr>
            <a:stCxn id="462" idx="3"/>
            <a:endCxn id="463" idx="2"/>
          </p:cNvCxnSpPr>
          <p:nvPr/>
        </p:nvCxnSpPr>
        <p:spPr>
          <a:xfrm rot="10800000" flipH="1">
            <a:off x="4034575" y="3082150"/>
            <a:ext cx="8778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1" name="Google Shape;471;p41"/>
          <p:cNvCxnSpPr>
            <a:stCxn id="463" idx="0"/>
            <a:endCxn id="458" idx="1"/>
          </p:cNvCxnSpPr>
          <p:nvPr/>
        </p:nvCxnSpPr>
        <p:spPr>
          <a:xfrm rot="10800000" flipH="1">
            <a:off x="4912375" y="18815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2" name="Google Shape;472;p41"/>
          <p:cNvCxnSpPr>
            <a:stCxn id="463" idx="2"/>
            <a:endCxn id="465" idx="1"/>
          </p:cNvCxnSpPr>
          <p:nvPr/>
        </p:nvCxnSpPr>
        <p:spPr>
          <a:xfrm>
            <a:off x="4912375" y="30821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3" name="Google Shape;473;p41"/>
          <p:cNvCxnSpPr>
            <a:stCxn id="458" idx="3"/>
            <a:endCxn id="464" idx="0"/>
          </p:cNvCxnSpPr>
          <p:nvPr/>
        </p:nvCxnSpPr>
        <p:spPr>
          <a:xfrm>
            <a:off x="7409675" y="18815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4" name="Google Shape;474;p41"/>
          <p:cNvCxnSpPr>
            <a:stCxn id="465" idx="3"/>
            <a:endCxn id="464" idx="2"/>
          </p:cNvCxnSpPr>
          <p:nvPr/>
        </p:nvCxnSpPr>
        <p:spPr>
          <a:xfrm rot="10800000" flipH="1">
            <a:off x="7409575" y="33899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5" name="Google Shape;475;p41"/>
          <p:cNvSpPr/>
          <p:nvPr/>
        </p:nvSpPr>
        <p:spPr>
          <a:xfrm>
            <a:off x="5499625" y="2281750"/>
            <a:ext cx="2271600" cy="11874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would make a lot more selling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clam chowder than miso soup.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76" name="Google Shape;476;p41"/>
          <p:cNvCxnSpPr/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477" name="Google Shape;477;p41"/>
          <p:cNvSpPr txBox="1"/>
          <p:nvPr/>
        </p:nvSpPr>
        <p:spPr>
          <a:xfrm>
            <a:off x="4690525" y="3420700"/>
            <a:ext cx="393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sz="36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8" name="Google Shape;478;p41"/>
          <p:cNvSpPr/>
          <p:nvPr/>
        </p:nvSpPr>
        <p:spPr>
          <a:xfrm>
            <a:off x="234025" y="3482325"/>
            <a:ext cx="2808000" cy="1527900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Users would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spend more money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a bowl of clam chowder than on a bowl of miso soup (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p=.012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41"/>
          <p:cNvSpPr/>
          <p:nvPr/>
        </p:nvSpPr>
        <p:spPr>
          <a:xfrm>
            <a:off x="234025" y="1063775"/>
            <a:ext cx="4872600" cy="11082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Assertions in </a:t>
            </a:r>
            <a:r>
              <a:rPr lang="en-US" sz="2200" b="1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44% of papers</a:t>
            </a:r>
            <a:r>
              <a:rPr lang="en-US" sz="22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 are</a:t>
            </a:r>
            <a:endParaRPr sz="22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Partially Supported</a:t>
            </a:r>
            <a:r>
              <a:rPr lang="en-US" sz="2200">
                <a:solidFill>
                  <a:srgbClr val="CFE2F3"/>
                </a:solidFill>
                <a:latin typeface="Calibri"/>
                <a:ea typeface="Calibri"/>
                <a:cs typeface="Calibri"/>
                <a:sym typeface="Calibri"/>
              </a:rPr>
              <a:t> by the information reported in the paper</a:t>
            </a:r>
            <a:endParaRPr sz="2200">
              <a:solidFill>
                <a:srgbClr val="CFE2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5" name="Google Shape;485;p42"/>
          <p:cNvCxnSpPr>
            <a:stCxn id="486" idx="3"/>
            <a:endCxn id="487" idx="1"/>
          </p:cNvCxnSpPr>
          <p:nvPr/>
        </p:nvCxnSpPr>
        <p:spPr>
          <a:xfrm>
            <a:off x="4125775" y="1881550"/>
            <a:ext cx="18798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488" name="Google Shape;488;p42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Some Issues Affect the Validity of the Assertion</a:t>
            </a:r>
            <a:endParaRPr/>
          </a:p>
        </p:txBody>
      </p:sp>
      <p:sp>
        <p:nvSpPr>
          <p:cNvPr id="489" name="Google Shape;489;p42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p42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6" name="Google Shape;486;p42"/>
          <p:cNvSpPr txBox="1"/>
          <p:nvPr/>
        </p:nvSpPr>
        <p:spPr>
          <a:xfrm>
            <a:off x="3087475" y="1635250"/>
            <a:ext cx="1038300" cy="4926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p42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p42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p42"/>
          <p:cNvSpPr txBox="1"/>
          <p:nvPr/>
        </p:nvSpPr>
        <p:spPr>
          <a:xfrm>
            <a:off x="7621000" y="2281750"/>
            <a:ext cx="1328100" cy="11082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Assertion (about the world)</a:t>
            </a:r>
            <a:endParaRPr sz="2000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7" name="Google Shape;487;p42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2000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4" name="Google Shape;494;p42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Impact of Effect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95" name="Google Shape;495;p42"/>
          <p:cNvCxnSpPr>
            <a:stCxn id="489" idx="3"/>
            <a:endCxn id="490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6" name="Google Shape;496;p42"/>
          <p:cNvCxnSpPr>
            <a:stCxn id="490" idx="0"/>
            <a:endCxn id="486" idx="1"/>
          </p:cNvCxnSpPr>
          <p:nvPr/>
        </p:nvCxnSpPr>
        <p:spPr>
          <a:xfrm rot="10800000" flipH="1">
            <a:off x="2126275" y="1881550"/>
            <a:ext cx="961200" cy="545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7" name="Google Shape;497;p42"/>
          <p:cNvCxnSpPr>
            <a:stCxn id="490" idx="2"/>
            <a:endCxn id="491" idx="1"/>
          </p:cNvCxnSpPr>
          <p:nvPr/>
        </p:nvCxnSpPr>
        <p:spPr>
          <a:xfrm>
            <a:off x="2126275" y="3227350"/>
            <a:ext cx="961200" cy="562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lgDashDot"/>
            <a:round/>
            <a:headEnd type="none" w="med" len="med"/>
            <a:tailEnd type="triangle" w="med" len="med"/>
          </a:ln>
        </p:spPr>
      </p:cxnSp>
      <p:cxnSp>
        <p:nvCxnSpPr>
          <p:cNvPr id="498" name="Google Shape;498;p42"/>
          <p:cNvCxnSpPr>
            <a:stCxn id="486" idx="3"/>
            <a:endCxn id="492" idx="0"/>
          </p:cNvCxnSpPr>
          <p:nvPr/>
        </p:nvCxnSpPr>
        <p:spPr>
          <a:xfrm>
            <a:off x="4125775" y="1881550"/>
            <a:ext cx="7866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9" name="Google Shape;499;p42"/>
          <p:cNvCxnSpPr>
            <a:stCxn id="491" idx="3"/>
            <a:endCxn id="492" idx="2"/>
          </p:cNvCxnSpPr>
          <p:nvPr/>
        </p:nvCxnSpPr>
        <p:spPr>
          <a:xfrm rot="10800000" flipH="1">
            <a:off x="4034575" y="3082150"/>
            <a:ext cx="8778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0" name="Google Shape;500;p42"/>
          <p:cNvCxnSpPr>
            <a:stCxn id="492" idx="0"/>
            <a:endCxn id="487" idx="1"/>
          </p:cNvCxnSpPr>
          <p:nvPr/>
        </p:nvCxnSpPr>
        <p:spPr>
          <a:xfrm rot="10800000" flipH="1">
            <a:off x="4912375" y="18815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1" name="Google Shape;501;p42"/>
          <p:cNvCxnSpPr>
            <a:stCxn id="492" idx="2"/>
            <a:endCxn id="494" idx="1"/>
          </p:cNvCxnSpPr>
          <p:nvPr/>
        </p:nvCxnSpPr>
        <p:spPr>
          <a:xfrm>
            <a:off x="4912375" y="30821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2" name="Google Shape;502;p42"/>
          <p:cNvCxnSpPr>
            <a:stCxn id="487" idx="3"/>
            <a:endCxn id="493" idx="0"/>
          </p:cNvCxnSpPr>
          <p:nvPr/>
        </p:nvCxnSpPr>
        <p:spPr>
          <a:xfrm>
            <a:off x="7409675" y="18815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03" name="Google Shape;503;p42"/>
          <p:cNvCxnSpPr>
            <a:stCxn id="494" idx="3"/>
            <a:endCxn id="493" idx="2"/>
          </p:cNvCxnSpPr>
          <p:nvPr/>
        </p:nvCxnSpPr>
        <p:spPr>
          <a:xfrm rot="10800000" flipH="1">
            <a:off x="7409575" y="33899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04" name="Google Shape;504;p42"/>
          <p:cNvSpPr/>
          <p:nvPr/>
        </p:nvSpPr>
        <p:spPr>
          <a:xfrm>
            <a:off x="5484375" y="2193400"/>
            <a:ext cx="2240100" cy="1320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should sell clam chowder and not miso soup.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05" name="Google Shape;505;p42"/>
          <p:cNvCxnSpPr/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506" name="Google Shape;506;p42"/>
          <p:cNvSpPr/>
          <p:nvPr/>
        </p:nvSpPr>
        <p:spPr>
          <a:xfrm>
            <a:off x="234025" y="1063775"/>
            <a:ext cx="4872600" cy="1108200"/>
          </a:xfrm>
          <a:prstGeom prst="roundRect">
            <a:avLst>
              <a:gd name="adj" fmla="val 16667"/>
            </a:avLst>
          </a:prstGeom>
          <a:solidFill>
            <a:srgbClr val="E0666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Assertions in </a:t>
            </a:r>
            <a:r>
              <a:rPr lang="en-US" sz="2200" b="1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47% of papers</a:t>
            </a:r>
            <a:r>
              <a:rPr lang="en-US" sz="22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 are</a:t>
            </a:r>
            <a:endParaRPr sz="2200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Not Supported</a:t>
            </a:r>
            <a:r>
              <a:rPr lang="en-US" sz="2200">
                <a:solidFill>
                  <a:srgbClr val="F4CCCC"/>
                </a:solidFill>
                <a:latin typeface="Calibri"/>
                <a:ea typeface="Calibri"/>
                <a:cs typeface="Calibri"/>
                <a:sym typeface="Calibri"/>
              </a:rPr>
              <a:t> by the information reported in the paper</a:t>
            </a:r>
            <a:endParaRPr sz="2200">
              <a:solidFill>
                <a:srgbClr val="F4CCC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7" name="Google Shape;507;p42"/>
          <p:cNvSpPr/>
          <p:nvPr/>
        </p:nvSpPr>
        <p:spPr>
          <a:xfrm>
            <a:off x="245950" y="3389950"/>
            <a:ext cx="3051000" cy="15759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run a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paired t-test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the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 of money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users would be willing to spend on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clam chowder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compared to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miso soup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.”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3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Some Issues Affect Evaluation of the Assertion</a:t>
            </a:r>
            <a:endParaRPr/>
          </a:p>
        </p:txBody>
      </p:sp>
      <p:sp>
        <p:nvSpPr>
          <p:cNvPr id="514" name="Google Shape;514;p43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43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C9DAF8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rgbClr val="C9DAF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6" name="Google Shape;516;p43"/>
          <p:cNvSpPr txBox="1"/>
          <p:nvPr/>
        </p:nvSpPr>
        <p:spPr>
          <a:xfrm>
            <a:off x="3041875" y="1635250"/>
            <a:ext cx="1038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7" name="Google Shape;517;p43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8" name="Google Shape;518;p43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9" name="Google Shape;519;p43"/>
          <p:cNvSpPr txBox="1"/>
          <p:nvPr/>
        </p:nvSpPr>
        <p:spPr>
          <a:xfrm>
            <a:off x="7621000" y="2281750"/>
            <a:ext cx="1328100" cy="11082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C9DAF8"/>
                </a:solidFill>
                <a:latin typeface="Calibri"/>
                <a:ea typeface="Calibri"/>
                <a:cs typeface="Calibri"/>
                <a:sym typeface="Calibri"/>
              </a:rPr>
              <a:t>Assertion (about the world)</a:t>
            </a:r>
            <a:endParaRPr sz="2000">
              <a:solidFill>
                <a:srgbClr val="C9DAF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43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C9DAF8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2000">
              <a:solidFill>
                <a:srgbClr val="C9DAF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1" name="Google Shape;521;p43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Impact of Effect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22" name="Google Shape;522;p43"/>
          <p:cNvCxnSpPr>
            <a:stCxn id="514" idx="3"/>
            <a:endCxn id="515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3" name="Google Shape;523;p43"/>
          <p:cNvCxnSpPr>
            <a:stCxn id="515" idx="0"/>
            <a:endCxn id="516" idx="1"/>
          </p:cNvCxnSpPr>
          <p:nvPr/>
        </p:nvCxnSpPr>
        <p:spPr>
          <a:xfrm rot="10800000" flipH="1">
            <a:off x="2126275" y="1881550"/>
            <a:ext cx="915600" cy="545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4" name="Google Shape;524;p43"/>
          <p:cNvCxnSpPr>
            <a:stCxn id="515" idx="2"/>
            <a:endCxn id="517" idx="1"/>
          </p:cNvCxnSpPr>
          <p:nvPr/>
        </p:nvCxnSpPr>
        <p:spPr>
          <a:xfrm>
            <a:off x="2126275" y="3227350"/>
            <a:ext cx="961200" cy="5628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lgDashDot"/>
            <a:round/>
            <a:headEnd type="none" w="med" len="med"/>
            <a:tailEnd type="triangle" w="med" len="med"/>
          </a:ln>
        </p:spPr>
      </p:cxnSp>
      <p:cxnSp>
        <p:nvCxnSpPr>
          <p:cNvPr id="525" name="Google Shape;525;p43"/>
          <p:cNvCxnSpPr>
            <a:stCxn id="516" idx="3"/>
            <a:endCxn id="518" idx="0"/>
          </p:cNvCxnSpPr>
          <p:nvPr/>
        </p:nvCxnSpPr>
        <p:spPr>
          <a:xfrm>
            <a:off x="4080175" y="1881550"/>
            <a:ext cx="832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6" name="Google Shape;526;p43"/>
          <p:cNvCxnSpPr>
            <a:stCxn id="517" idx="3"/>
            <a:endCxn id="518" idx="2"/>
          </p:cNvCxnSpPr>
          <p:nvPr/>
        </p:nvCxnSpPr>
        <p:spPr>
          <a:xfrm rot="10800000" flipH="1">
            <a:off x="4034575" y="3082150"/>
            <a:ext cx="8778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7" name="Google Shape;527;p43"/>
          <p:cNvCxnSpPr>
            <a:stCxn id="518" idx="0"/>
            <a:endCxn id="520" idx="1"/>
          </p:cNvCxnSpPr>
          <p:nvPr/>
        </p:nvCxnSpPr>
        <p:spPr>
          <a:xfrm rot="10800000" flipH="1">
            <a:off x="4912375" y="18815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8" name="Google Shape;528;p43"/>
          <p:cNvCxnSpPr>
            <a:stCxn id="518" idx="2"/>
            <a:endCxn id="521" idx="1"/>
          </p:cNvCxnSpPr>
          <p:nvPr/>
        </p:nvCxnSpPr>
        <p:spPr>
          <a:xfrm>
            <a:off x="4912375" y="30821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9" name="Google Shape;529;p43"/>
          <p:cNvCxnSpPr>
            <a:stCxn id="520" idx="3"/>
            <a:endCxn id="519" idx="0"/>
          </p:cNvCxnSpPr>
          <p:nvPr/>
        </p:nvCxnSpPr>
        <p:spPr>
          <a:xfrm>
            <a:off x="7409675" y="18815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0" name="Google Shape;530;p43"/>
          <p:cNvCxnSpPr>
            <a:stCxn id="521" idx="3"/>
            <a:endCxn id="519" idx="2"/>
          </p:cNvCxnSpPr>
          <p:nvPr/>
        </p:nvCxnSpPr>
        <p:spPr>
          <a:xfrm rot="10800000" flipH="1">
            <a:off x="7409575" y="33899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1" name="Google Shape;531;p43"/>
          <p:cNvCxnSpPr/>
          <p:nvPr/>
        </p:nvCxnSpPr>
        <p:spPr>
          <a:xfrm>
            <a:off x="4080175" y="1881550"/>
            <a:ext cx="19254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532" name="Google Shape;532;p43"/>
          <p:cNvCxnSpPr/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533" name="Google Shape;533;p43"/>
          <p:cNvSpPr/>
          <p:nvPr/>
        </p:nvSpPr>
        <p:spPr>
          <a:xfrm>
            <a:off x="234025" y="1063775"/>
            <a:ext cx="4872600" cy="1108200"/>
          </a:xfrm>
          <a:prstGeom prst="roundRect">
            <a:avLst>
              <a:gd name="adj" fmla="val 16667"/>
            </a:avLst>
          </a:prstGeom>
          <a:solidFill>
            <a:srgbClr val="6FA8D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C9DAF8"/>
                </a:solidFill>
                <a:latin typeface="Calibri"/>
                <a:ea typeface="Calibri"/>
                <a:cs typeface="Calibri"/>
                <a:sym typeface="Calibri"/>
              </a:rPr>
              <a:t>Assertions in </a:t>
            </a:r>
            <a:r>
              <a:rPr lang="en-US" sz="2200" b="1">
                <a:solidFill>
                  <a:srgbClr val="C9DAF8"/>
                </a:solidFill>
                <a:latin typeface="Calibri"/>
                <a:ea typeface="Calibri"/>
                <a:cs typeface="Calibri"/>
                <a:sym typeface="Calibri"/>
              </a:rPr>
              <a:t>58% of papers</a:t>
            </a:r>
            <a:r>
              <a:rPr lang="en-US" sz="2200">
                <a:solidFill>
                  <a:srgbClr val="C9DAF8"/>
                </a:solidFill>
                <a:latin typeface="Calibri"/>
                <a:ea typeface="Calibri"/>
                <a:cs typeface="Calibri"/>
                <a:sym typeface="Calibri"/>
              </a:rPr>
              <a:t> are</a:t>
            </a:r>
            <a:endParaRPr sz="2200">
              <a:solidFill>
                <a:srgbClr val="C9DAF8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>
                <a:solidFill>
                  <a:srgbClr val="C9DAF8"/>
                </a:solidFill>
                <a:latin typeface="Calibri"/>
                <a:ea typeface="Calibri"/>
                <a:cs typeface="Calibri"/>
                <a:sym typeface="Calibri"/>
              </a:rPr>
              <a:t>Lacking Information</a:t>
            </a:r>
            <a:r>
              <a:rPr lang="en-US" sz="2200">
                <a:solidFill>
                  <a:srgbClr val="C9DAF8"/>
                </a:solidFill>
                <a:latin typeface="Calibri"/>
                <a:ea typeface="Calibri"/>
                <a:cs typeface="Calibri"/>
                <a:sym typeface="Calibri"/>
              </a:rPr>
              <a:t> to determine if the assertion is supported</a:t>
            </a:r>
            <a:endParaRPr sz="2200">
              <a:solidFill>
                <a:srgbClr val="C9DAF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43"/>
          <p:cNvSpPr/>
          <p:nvPr/>
        </p:nvSpPr>
        <p:spPr>
          <a:xfrm>
            <a:off x="234025" y="3482325"/>
            <a:ext cx="2929500" cy="13737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shows higher user ratings of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clam chowder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compared 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</a:t>
            </a:r>
            <a:r>
              <a:rPr lang="en-US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miso soup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(p&lt;.001)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.”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43"/>
          <p:cNvSpPr/>
          <p:nvPr/>
        </p:nvSpPr>
        <p:spPr>
          <a:xfrm>
            <a:off x="5408050" y="2127850"/>
            <a:ext cx="2304900" cy="1262100"/>
          </a:xfrm>
          <a:prstGeom prst="roundRect">
            <a:avLst>
              <a:gd name="adj" fmla="val 16667"/>
            </a:avLst>
          </a:prstGeom>
          <a:solidFill>
            <a:srgbClr val="FF9900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“We will be able to sell more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clam chowder than</a:t>
            </a:r>
            <a:b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miso soup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.”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44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Statistical Testing Checklist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/>
              <a:t>(for Authors, Reviewers, and Readers)</a:t>
            </a:r>
            <a:endParaRPr sz="2800"/>
          </a:p>
        </p:txBody>
      </p:sp>
      <p:sp>
        <p:nvSpPr>
          <p:cNvPr id="542" name="Google Shape;542;p44"/>
          <p:cNvSpPr txBox="1">
            <a:spLocks noGrp="1"/>
          </p:cNvSpPr>
          <p:nvPr>
            <p:ph type="body" idx="1"/>
          </p:nvPr>
        </p:nvSpPr>
        <p:spPr>
          <a:xfrm>
            <a:off x="457200" y="1287463"/>
            <a:ext cx="8229600" cy="3300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49250" algn="l" rtl="0">
              <a:spcBef>
                <a:spcPts val="600"/>
              </a:spcBef>
              <a:spcAft>
                <a:spcPts val="0"/>
              </a:spcAft>
              <a:buSzPts val="1900"/>
              <a:buChar char="❏"/>
            </a:pPr>
            <a:r>
              <a:rPr lang="en-US" sz="2100" dirty="0"/>
              <a:t>Is statistical significance testing necessary (to provide relevant support for the assertions)?</a:t>
            </a:r>
            <a:endParaRPr sz="2100" dirty="0"/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900"/>
              <a:buChar char="❏"/>
            </a:pPr>
            <a:r>
              <a:rPr lang="en-US" sz="2100" dirty="0">
                <a:solidFill>
                  <a:srgbClr val="4A86E8"/>
                </a:solidFill>
              </a:rPr>
              <a:t>Is there information to understand and reconstruct the test?</a:t>
            </a:r>
            <a:endParaRPr sz="1900" dirty="0">
              <a:solidFill>
                <a:srgbClr val="4A86E8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900"/>
              <a:buChar char="❏"/>
            </a:pPr>
            <a:r>
              <a:rPr lang="en-US" sz="1900" dirty="0">
                <a:solidFill>
                  <a:srgbClr val="E06666"/>
                </a:solidFill>
              </a:rPr>
              <a:t>Precise test name</a:t>
            </a:r>
            <a:endParaRPr sz="1900" dirty="0">
              <a:solidFill>
                <a:srgbClr val="E06666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900"/>
              <a:buChar char="❏"/>
            </a:pPr>
            <a:r>
              <a:rPr lang="en-US" sz="1900" dirty="0">
                <a:solidFill>
                  <a:srgbClr val="E06666"/>
                </a:solidFill>
              </a:rPr>
              <a:t>Variables tested (independent and dependent)</a:t>
            </a:r>
            <a:endParaRPr sz="1900" dirty="0">
              <a:solidFill>
                <a:srgbClr val="E06666"/>
              </a:solidFill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Char char="❏"/>
            </a:pPr>
            <a:r>
              <a:rPr lang="en-US" sz="2100" dirty="0">
                <a:solidFill>
                  <a:schemeClr val="dk2"/>
                </a:solidFill>
              </a:rPr>
              <a:t>Is there information to evaluate results beyond statistical significance?</a:t>
            </a:r>
            <a:endParaRPr sz="1900" dirty="0">
              <a:solidFill>
                <a:schemeClr val="dk2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❏"/>
            </a:pPr>
            <a:r>
              <a:rPr lang="en-US" sz="1900" dirty="0">
                <a:solidFill>
                  <a:schemeClr val="dk2"/>
                </a:solidFill>
              </a:rPr>
              <a:t>Magnitude and direction of effects</a:t>
            </a:r>
            <a:endParaRPr sz="1900" dirty="0">
              <a:solidFill>
                <a:schemeClr val="dk2"/>
              </a:solidFill>
            </a:endParaRPr>
          </a:p>
          <a:p>
            <a:pPr marL="914400" lvl="1" indent="-3492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Char char="❏"/>
            </a:pPr>
            <a:r>
              <a:rPr lang="en-US" sz="1900" dirty="0">
                <a:solidFill>
                  <a:schemeClr val="dk2"/>
                </a:solidFill>
              </a:rPr>
              <a:t>Model fit (for regressions)</a:t>
            </a:r>
            <a:endParaRPr sz="1900" dirty="0">
              <a:solidFill>
                <a:schemeClr val="dk2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900"/>
              <a:buChar char="❏"/>
            </a:pPr>
            <a:r>
              <a:rPr lang="en-US" sz="2100">
                <a:solidFill>
                  <a:srgbClr val="8E7CC3"/>
                </a:solidFill>
              </a:rPr>
              <a:t>Are results interpreted for a non-statistical audience?</a:t>
            </a:r>
            <a:endParaRPr sz="2100">
              <a:solidFill>
                <a:srgbClr val="8E7CC3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1900"/>
              <a:buChar char="❏"/>
            </a:pPr>
            <a:r>
              <a:rPr lang="en-US" sz="2100" dirty="0">
                <a:solidFill>
                  <a:srgbClr val="8E7CC3"/>
                </a:solidFill>
              </a:rPr>
              <a:t>Are results placed in field-specific context?</a:t>
            </a:r>
            <a:endParaRPr sz="2100" dirty="0">
              <a:solidFill>
                <a:srgbClr val="8E7CC3"/>
              </a:solidFill>
            </a:endParaRPr>
          </a:p>
        </p:txBody>
      </p:sp>
      <p:sp>
        <p:nvSpPr>
          <p:cNvPr id="543" name="Google Shape;543;p44"/>
          <p:cNvSpPr txBox="1"/>
          <p:nvPr/>
        </p:nvSpPr>
        <p:spPr>
          <a:xfrm rot="-1200">
            <a:off x="7525224" y="1897960"/>
            <a:ext cx="17187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>
                <a:solidFill>
                  <a:srgbClr val="4A86E8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Missing for assertions in 58% of papers</a:t>
            </a:r>
            <a:endParaRPr sz="8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544" name="Google Shape;544;p44"/>
          <p:cNvSpPr txBox="1"/>
          <p:nvPr/>
        </p:nvSpPr>
        <p:spPr>
          <a:xfrm rot="-1263">
            <a:off x="7525224" y="3213986"/>
            <a:ext cx="16329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Missing for assertions in 44% of papers</a:t>
            </a:r>
            <a:endParaRPr sz="8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5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800">
                <a:solidFill>
                  <a:srgbClr val="E06666"/>
                </a:solidFill>
              </a:rPr>
              <a:t>Misuse</a:t>
            </a:r>
            <a:r>
              <a:rPr lang="en-US" sz="2800"/>
              <a:t>, </a:t>
            </a:r>
            <a:r>
              <a:rPr lang="en-US" sz="2800">
                <a:solidFill>
                  <a:schemeClr val="dk2"/>
                </a:solidFill>
              </a:rPr>
              <a:t>Misreporting</a:t>
            </a:r>
            <a:r>
              <a:rPr lang="en-US" sz="2800"/>
              <a:t>, </a:t>
            </a:r>
            <a:r>
              <a:rPr lang="en-US" sz="2800">
                <a:solidFill>
                  <a:srgbClr val="8E7CC3"/>
                </a:solidFill>
              </a:rPr>
              <a:t>Misinterpretation</a:t>
            </a:r>
            <a:r>
              <a:rPr lang="en-US" sz="2800"/>
              <a:t> of Statistical Methods in Usable Privacy and Security Papers</a:t>
            </a: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1600"/>
              <a:t>Jenny Tang, Lujo Bauer, Nicolas Christin</a:t>
            </a:r>
            <a:endParaRPr sz="1600"/>
          </a:p>
        </p:txBody>
      </p:sp>
      <p:sp>
        <p:nvSpPr>
          <p:cNvPr id="551" name="Google Shape;551;p45"/>
          <p:cNvSpPr txBox="1">
            <a:spLocks noGrp="1"/>
          </p:cNvSpPr>
          <p:nvPr>
            <p:ph type="body" idx="1"/>
          </p:nvPr>
        </p:nvSpPr>
        <p:spPr>
          <a:xfrm>
            <a:off x="457200" y="1242875"/>
            <a:ext cx="8229600" cy="705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Most UPS papers we analyzed have at least one assertion that is not fully supported by the information reported in the paper</a:t>
            </a:r>
            <a:endParaRPr sz="2200"/>
          </a:p>
        </p:txBody>
      </p:sp>
      <p:sp>
        <p:nvSpPr>
          <p:cNvPr id="552" name="Google Shape;552;p45"/>
          <p:cNvSpPr txBox="1"/>
          <p:nvPr/>
        </p:nvSpPr>
        <p:spPr>
          <a:xfrm>
            <a:off x="5366400" y="2051000"/>
            <a:ext cx="3777600" cy="20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significance is not sufficient in and of itself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❏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Examine effect sizes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❏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Report all necessary information to reconstruct, evaluate, and replicate results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53" name="Google Shape;553;p45"/>
          <p:cNvGrpSpPr/>
          <p:nvPr/>
        </p:nvGrpSpPr>
        <p:grpSpPr>
          <a:xfrm>
            <a:off x="180192" y="2448801"/>
            <a:ext cx="5132692" cy="1595555"/>
            <a:chOff x="156842" y="2823500"/>
            <a:chExt cx="5893549" cy="1831865"/>
          </a:xfrm>
        </p:grpSpPr>
        <p:sp>
          <p:nvSpPr>
            <p:cNvPr id="554" name="Google Shape;554;p45"/>
            <p:cNvSpPr txBox="1"/>
            <p:nvPr/>
          </p:nvSpPr>
          <p:spPr>
            <a:xfrm>
              <a:off x="5152191" y="3364760"/>
              <a:ext cx="898200" cy="7494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53850" tIns="53850" rIns="53850" bIns="5385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77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Assertion (about the world)</a:t>
              </a:r>
              <a:endParaRPr sz="117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45"/>
            <p:cNvSpPr txBox="1"/>
            <p:nvPr/>
          </p:nvSpPr>
          <p:spPr>
            <a:xfrm>
              <a:off x="4059849" y="2823500"/>
              <a:ext cx="949500" cy="5412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53850" tIns="53850" rIns="53850" bIns="5385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77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Existence of Effect?</a:t>
              </a:r>
              <a:endParaRPr sz="117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6" name="Google Shape;556;p45"/>
            <p:cNvSpPr txBox="1"/>
            <p:nvPr/>
          </p:nvSpPr>
          <p:spPr>
            <a:xfrm>
              <a:off x="4059782" y="4114165"/>
              <a:ext cx="949500" cy="5412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53850" tIns="53850" rIns="53850" bIns="53850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77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Impact of Effect</a:t>
              </a:r>
              <a:endParaRPr sz="117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57" name="Google Shape;557;p45"/>
            <p:cNvCxnSpPr>
              <a:stCxn id="555" idx="3"/>
              <a:endCxn id="554" idx="0"/>
            </p:cNvCxnSpPr>
            <p:nvPr/>
          </p:nvCxnSpPr>
          <p:spPr>
            <a:xfrm>
              <a:off x="5009349" y="3094100"/>
              <a:ext cx="591900" cy="2706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558" name="Google Shape;558;p45"/>
            <p:cNvCxnSpPr>
              <a:stCxn id="556" idx="3"/>
              <a:endCxn id="554" idx="2"/>
            </p:cNvCxnSpPr>
            <p:nvPr/>
          </p:nvCxnSpPr>
          <p:spPr>
            <a:xfrm rot="10800000" flipH="1">
              <a:off x="5009282" y="4114165"/>
              <a:ext cx="591900" cy="2706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grpSp>
          <p:nvGrpSpPr>
            <p:cNvPr id="559" name="Google Shape;559;p45"/>
            <p:cNvGrpSpPr/>
            <p:nvPr/>
          </p:nvGrpSpPr>
          <p:grpSpPr>
            <a:xfrm>
              <a:off x="156842" y="2917631"/>
              <a:ext cx="3902925" cy="1737640"/>
              <a:chOff x="234025" y="1620636"/>
              <a:chExt cx="5771850" cy="2569714"/>
            </a:xfrm>
          </p:grpSpPr>
          <p:sp>
            <p:nvSpPr>
              <p:cNvPr id="560" name="Google Shape;560;p45"/>
              <p:cNvSpPr txBox="1"/>
              <p:nvPr/>
            </p:nvSpPr>
            <p:spPr>
              <a:xfrm>
                <a:off x="234025" y="2589550"/>
                <a:ext cx="717300" cy="492600"/>
              </a:xfrm>
              <a:prstGeom prst="rect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53850" tIns="53850" rIns="53850" bIns="5385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177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Data</a:t>
                </a:r>
                <a:endParaRPr sz="1177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45"/>
              <p:cNvSpPr txBox="1"/>
              <p:nvPr/>
            </p:nvSpPr>
            <p:spPr>
              <a:xfrm>
                <a:off x="1462225" y="2426950"/>
                <a:ext cx="1328100" cy="800400"/>
              </a:xfrm>
              <a:prstGeom prst="rect">
                <a:avLst/>
              </a:prstGeom>
              <a:solidFill>
                <a:srgbClr val="E06666"/>
              </a:solidFill>
              <a:ln>
                <a:noFill/>
              </a:ln>
            </p:spPr>
            <p:txBody>
              <a:bodyPr spcFirstLastPara="1" wrap="square" lIns="53850" tIns="53850" rIns="53850" bIns="5385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177">
                    <a:solidFill>
                      <a:srgbClr val="F4CCCC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Statistical Test</a:t>
                </a:r>
                <a:endParaRPr sz="1177">
                  <a:solidFill>
                    <a:srgbClr val="F4CCCC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45"/>
              <p:cNvSpPr txBox="1"/>
              <p:nvPr/>
            </p:nvSpPr>
            <p:spPr>
              <a:xfrm>
                <a:off x="3072128" y="1620636"/>
                <a:ext cx="1038300" cy="4926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53850" tIns="53850" rIns="53850" bIns="5385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177">
                    <a:solidFill>
                      <a:srgbClr val="CFE2F3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p-value</a:t>
                </a:r>
                <a:endParaRPr sz="1177">
                  <a:solidFill>
                    <a:srgbClr val="CFE2F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45"/>
              <p:cNvSpPr txBox="1"/>
              <p:nvPr/>
            </p:nvSpPr>
            <p:spPr>
              <a:xfrm>
                <a:off x="3087475" y="3389950"/>
                <a:ext cx="947100" cy="800400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53850" tIns="53850" rIns="53850" bIns="5385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177">
                    <a:solidFill>
                      <a:srgbClr val="CFE2F3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Effect Size</a:t>
                </a:r>
                <a:endParaRPr sz="1177">
                  <a:solidFill>
                    <a:srgbClr val="CFE2F3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45"/>
              <p:cNvSpPr txBox="1"/>
              <p:nvPr/>
            </p:nvSpPr>
            <p:spPr>
              <a:xfrm>
                <a:off x="4080175" y="2589550"/>
                <a:ext cx="1664400" cy="492600"/>
              </a:xfrm>
              <a:prstGeom prst="rect">
                <a:avLst/>
              </a:pr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53850" tIns="53850" rIns="53850" bIns="53850" anchor="t" anchorCtr="0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177">
                    <a:solidFill>
                      <a:srgbClr val="D9D2E9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Interpretation</a:t>
                </a:r>
                <a:endParaRPr sz="1177">
                  <a:solidFill>
                    <a:srgbClr val="D9D2E9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565" name="Google Shape;565;p45"/>
              <p:cNvCxnSpPr>
                <a:stCxn id="560" idx="3"/>
                <a:endCxn id="561" idx="1"/>
              </p:cNvCxnSpPr>
              <p:nvPr/>
            </p:nvCxnSpPr>
            <p:spPr>
              <a:xfrm rot="10800000" flipH="1">
                <a:off x="951325" y="2827150"/>
                <a:ext cx="510900" cy="8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566" name="Google Shape;566;p45"/>
              <p:cNvCxnSpPr>
                <a:stCxn id="561" idx="0"/>
                <a:endCxn id="562" idx="1"/>
              </p:cNvCxnSpPr>
              <p:nvPr/>
            </p:nvCxnSpPr>
            <p:spPr>
              <a:xfrm rot="10800000" flipH="1">
                <a:off x="2126275" y="1866850"/>
                <a:ext cx="945900" cy="5601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567" name="Google Shape;567;p45"/>
              <p:cNvCxnSpPr>
                <a:stCxn id="561" idx="2"/>
                <a:endCxn id="563" idx="1"/>
              </p:cNvCxnSpPr>
              <p:nvPr/>
            </p:nvCxnSpPr>
            <p:spPr>
              <a:xfrm>
                <a:off x="2126275" y="3227350"/>
                <a:ext cx="961200" cy="5628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0000"/>
                </a:solidFill>
                <a:prstDash val="lgDashDot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568" name="Google Shape;568;p45"/>
              <p:cNvCxnSpPr>
                <a:stCxn id="562" idx="3"/>
                <a:endCxn id="564" idx="0"/>
              </p:cNvCxnSpPr>
              <p:nvPr/>
            </p:nvCxnSpPr>
            <p:spPr>
              <a:xfrm>
                <a:off x="4110428" y="1866936"/>
                <a:ext cx="801900" cy="7227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569" name="Google Shape;569;p45"/>
              <p:cNvCxnSpPr>
                <a:stCxn id="563" idx="3"/>
                <a:endCxn id="564" idx="2"/>
              </p:cNvCxnSpPr>
              <p:nvPr/>
            </p:nvCxnSpPr>
            <p:spPr>
              <a:xfrm rot="10800000" flipH="1">
                <a:off x="4034575" y="3082150"/>
                <a:ext cx="877800" cy="7080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570" name="Google Shape;570;p45"/>
              <p:cNvCxnSpPr>
                <a:stCxn id="564" idx="0"/>
                <a:endCxn id="555" idx="1"/>
              </p:cNvCxnSpPr>
              <p:nvPr/>
            </p:nvCxnSpPr>
            <p:spPr>
              <a:xfrm rot="10800000" flipH="1">
                <a:off x="4912375" y="1881550"/>
                <a:ext cx="1093500" cy="7080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cxnSp>
            <p:nvCxnSpPr>
              <p:cNvPr id="571" name="Google Shape;571;p45"/>
              <p:cNvCxnSpPr>
                <a:stCxn id="564" idx="2"/>
                <a:endCxn id="556" idx="1"/>
              </p:cNvCxnSpPr>
              <p:nvPr/>
            </p:nvCxnSpPr>
            <p:spPr>
              <a:xfrm>
                <a:off x="4912375" y="3082150"/>
                <a:ext cx="1093500" cy="7083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cxnSp>
          <p:nvCxnSpPr>
            <p:cNvPr id="572" name="Google Shape;572;p45"/>
            <p:cNvCxnSpPr>
              <a:stCxn id="562" idx="3"/>
              <a:endCxn id="555" idx="1"/>
            </p:cNvCxnSpPr>
            <p:nvPr/>
          </p:nvCxnSpPr>
          <p:spPr>
            <a:xfrm>
              <a:off x="2778065" y="3084179"/>
              <a:ext cx="1281900" cy="99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  <p:cxnSp>
          <p:nvCxnSpPr>
            <p:cNvPr id="573" name="Google Shape;573;p45"/>
            <p:cNvCxnSpPr/>
            <p:nvPr/>
          </p:nvCxnSpPr>
          <p:spPr>
            <a:xfrm>
              <a:off x="2726920" y="4384795"/>
              <a:ext cx="1332900" cy="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</p:grpSp>
      <p:sp>
        <p:nvSpPr>
          <p:cNvPr id="574" name="Google Shape;574;p45"/>
          <p:cNvSpPr txBox="1"/>
          <p:nvPr/>
        </p:nvSpPr>
        <p:spPr>
          <a:xfrm>
            <a:off x="1003400" y="2050993"/>
            <a:ext cx="7473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300" tIns="43300" rIns="43300" bIns="43300" anchor="t" anchorCtr="0">
            <a:sp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26" b="1">
                <a:solidFill>
                  <a:srgbClr val="E06666"/>
                </a:solidFill>
                <a:latin typeface="Calibri"/>
                <a:ea typeface="Calibri"/>
                <a:cs typeface="Calibri"/>
                <a:sym typeface="Calibri"/>
              </a:rPr>
              <a:t>65% of papers</a:t>
            </a:r>
            <a:endParaRPr sz="1326" b="1">
              <a:solidFill>
                <a:srgbClr val="E0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5" name="Google Shape;575;p45"/>
          <p:cNvSpPr txBox="1"/>
          <p:nvPr/>
        </p:nvSpPr>
        <p:spPr>
          <a:xfrm>
            <a:off x="1808925" y="2061113"/>
            <a:ext cx="7473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300" tIns="43300" rIns="43300" bIns="43300" anchor="t" anchorCtr="0">
            <a:sp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26" b="1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95% of papers</a:t>
            </a:r>
            <a:endParaRPr sz="1326" b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6" name="Google Shape;576;p45"/>
          <p:cNvSpPr txBox="1"/>
          <p:nvPr/>
        </p:nvSpPr>
        <p:spPr>
          <a:xfrm>
            <a:off x="2614449" y="2050988"/>
            <a:ext cx="823200" cy="4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3300" tIns="43300" rIns="43300" bIns="43300" anchor="t" anchorCtr="0">
            <a:sp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26" b="1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45% of papers</a:t>
            </a:r>
            <a:endParaRPr sz="1326" b="1">
              <a:solidFill>
                <a:srgbClr val="8E7CC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7" name="Google Shape;577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00" y="3870326"/>
            <a:ext cx="1094825" cy="1117100"/>
          </a:xfrm>
          <a:prstGeom prst="rect">
            <a:avLst/>
          </a:prstGeom>
          <a:noFill/>
          <a:ln>
            <a:noFill/>
          </a:ln>
        </p:spPr>
      </p:pic>
      <p:sp>
        <p:nvSpPr>
          <p:cNvPr id="578" name="Google Shape;578;p45"/>
          <p:cNvSpPr txBox="1"/>
          <p:nvPr/>
        </p:nvSpPr>
        <p:spPr>
          <a:xfrm>
            <a:off x="1275025" y="4525725"/>
            <a:ext cx="3090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← Read the paper here!</a:t>
            </a:r>
            <a:endParaRPr sz="1800">
              <a:solidFill>
                <a:schemeClr val="dk1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Statistical Significance Testing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Is Often Used as Support for Scientific Results</a:t>
            </a:r>
            <a:endParaRPr/>
          </a:p>
        </p:txBody>
      </p:sp>
      <p:sp>
        <p:nvSpPr>
          <p:cNvPr id="87" name="Google Shape;87;p22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22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22"/>
          <p:cNvSpPr txBox="1"/>
          <p:nvPr/>
        </p:nvSpPr>
        <p:spPr>
          <a:xfrm>
            <a:off x="3041875" y="1635250"/>
            <a:ext cx="10383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22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2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2"/>
          <p:cNvSpPr txBox="1"/>
          <p:nvPr/>
        </p:nvSpPr>
        <p:spPr>
          <a:xfrm>
            <a:off x="7621000" y="2281750"/>
            <a:ext cx="1328100" cy="11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Assertion (about the world)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22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2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Impact of Effect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5" name="Google Shape;95;p22"/>
          <p:cNvCxnSpPr>
            <a:stCxn id="87" idx="3"/>
            <a:endCxn id="88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6" name="Google Shape;96;p22"/>
          <p:cNvCxnSpPr>
            <a:stCxn id="88" idx="0"/>
            <a:endCxn id="89" idx="1"/>
          </p:cNvCxnSpPr>
          <p:nvPr/>
        </p:nvCxnSpPr>
        <p:spPr>
          <a:xfrm rot="10800000" flipH="1">
            <a:off x="2126275" y="1881550"/>
            <a:ext cx="915600" cy="5454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7" name="Google Shape;97;p22"/>
          <p:cNvCxnSpPr>
            <a:stCxn id="88" idx="2"/>
            <a:endCxn id="90" idx="1"/>
          </p:cNvCxnSpPr>
          <p:nvPr/>
        </p:nvCxnSpPr>
        <p:spPr>
          <a:xfrm>
            <a:off x="2126275" y="3227350"/>
            <a:ext cx="961200" cy="5628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Dot"/>
            <a:round/>
            <a:headEnd type="none" w="med" len="med"/>
            <a:tailEnd type="triangle" w="med" len="med"/>
          </a:ln>
        </p:spPr>
      </p:cxnSp>
      <p:cxnSp>
        <p:nvCxnSpPr>
          <p:cNvPr id="98" name="Google Shape;98;p22"/>
          <p:cNvCxnSpPr>
            <a:stCxn id="89" idx="3"/>
            <a:endCxn id="91" idx="0"/>
          </p:cNvCxnSpPr>
          <p:nvPr/>
        </p:nvCxnSpPr>
        <p:spPr>
          <a:xfrm>
            <a:off x="4080175" y="1881550"/>
            <a:ext cx="832200" cy="708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9" name="Google Shape;99;p22"/>
          <p:cNvCxnSpPr>
            <a:stCxn id="90" idx="3"/>
            <a:endCxn id="91" idx="2"/>
          </p:cNvCxnSpPr>
          <p:nvPr/>
        </p:nvCxnSpPr>
        <p:spPr>
          <a:xfrm rot="10800000" flipH="1">
            <a:off x="4034575" y="3082150"/>
            <a:ext cx="877800" cy="708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0" name="Google Shape;100;p22"/>
          <p:cNvCxnSpPr>
            <a:stCxn id="91" idx="0"/>
            <a:endCxn id="93" idx="1"/>
          </p:cNvCxnSpPr>
          <p:nvPr/>
        </p:nvCxnSpPr>
        <p:spPr>
          <a:xfrm rot="10800000" flipH="1">
            <a:off x="4912375" y="18815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1" name="Google Shape;101;p22"/>
          <p:cNvCxnSpPr>
            <a:stCxn id="91" idx="2"/>
            <a:endCxn id="94" idx="1"/>
          </p:cNvCxnSpPr>
          <p:nvPr/>
        </p:nvCxnSpPr>
        <p:spPr>
          <a:xfrm>
            <a:off x="4912375" y="30821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2" name="Google Shape;102;p22"/>
          <p:cNvCxnSpPr>
            <a:stCxn id="93" idx="3"/>
            <a:endCxn id="92" idx="0"/>
          </p:cNvCxnSpPr>
          <p:nvPr/>
        </p:nvCxnSpPr>
        <p:spPr>
          <a:xfrm>
            <a:off x="7409675" y="18815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3" name="Google Shape;103;p22"/>
          <p:cNvCxnSpPr>
            <a:stCxn id="94" idx="3"/>
            <a:endCxn id="92" idx="2"/>
          </p:cNvCxnSpPr>
          <p:nvPr/>
        </p:nvCxnSpPr>
        <p:spPr>
          <a:xfrm rot="10800000" flipH="1">
            <a:off x="7409575" y="3389950"/>
            <a:ext cx="875400" cy="40020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4" name="Google Shape;104;p22"/>
          <p:cNvSpPr txBox="1"/>
          <p:nvPr/>
        </p:nvSpPr>
        <p:spPr>
          <a:xfrm>
            <a:off x="234025" y="3622850"/>
            <a:ext cx="26658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- Fisher’s Exact test</a:t>
            </a:r>
            <a:endParaRPr sz="18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- paired t-test</a:t>
            </a:r>
            <a:endParaRPr sz="18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- Logistic Regression</a:t>
            </a:r>
            <a:endParaRPr sz="18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05" name="Google Shape;105;p22"/>
          <p:cNvSpPr txBox="1"/>
          <p:nvPr/>
        </p:nvSpPr>
        <p:spPr>
          <a:xfrm>
            <a:off x="2899875" y="4190350"/>
            <a:ext cx="21267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- Regression Coefficient</a:t>
            </a:r>
            <a:endParaRPr sz="18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- Cohen’s d</a:t>
            </a:r>
            <a:endParaRPr sz="18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cxnSp>
        <p:nvCxnSpPr>
          <p:cNvPr id="106" name="Google Shape;106;p22"/>
          <p:cNvCxnSpPr>
            <a:stCxn id="89" idx="3"/>
            <a:endCxn id="93" idx="1"/>
          </p:cNvCxnSpPr>
          <p:nvPr/>
        </p:nvCxnSpPr>
        <p:spPr>
          <a:xfrm>
            <a:off x="4080175" y="1881550"/>
            <a:ext cx="19254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107" name="Google Shape;107;p22"/>
          <p:cNvCxnSpPr>
            <a:stCxn id="90" idx="3"/>
            <a:endCxn id="94" idx="1"/>
          </p:cNvCxnSpPr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108" name="Google Shape;108;p22"/>
          <p:cNvSpPr txBox="1"/>
          <p:nvPr/>
        </p:nvSpPr>
        <p:spPr>
          <a:xfrm rot="-970">
            <a:off x="3848872" y="1398580"/>
            <a:ext cx="2127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p≤0.05?</a:t>
            </a:r>
            <a:endParaRPr sz="18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09" name="Google Shape;109;p22"/>
          <p:cNvSpPr txBox="1"/>
          <p:nvPr/>
        </p:nvSpPr>
        <p:spPr>
          <a:xfrm>
            <a:off x="5638875" y="2240500"/>
            <a:ext cx="23154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2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- Users understand warnings with triangles better than warnings with rectangles</a:t>
            </a:r>
            <a:endParaRPr sz="1600">
              <a:solidFill>
                <a:schemeClr val="dk2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452438" y="20224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Let’s read a soup paper!</a:t>
            </a:r>
            <a:endParaRPr sz="6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4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Let’s Read a Soup Paper!</a:t>
            </a:r>
            <a:endParaRPr/>
          </a:p>
        </p:txBody>
      </p:sp>
      <p:pic>
        <p:nvPicPr>
          <p:cNvPr id="122" name="Google Shape;122;p24"/>
          <p:cNvPicPr preferRelativeResize="0"/>
          <p:nvPr/>
        </p:nvPicPr>
        <p:blipFill rotWithShape="1">
          <a:blip r:embed="rId3">
            <a:alphaModFix/>
          </a:blip>
          <a:srcRect b="26465"/>
          <a:stretch/>
        </p:blipFill>
        <p:spPr>
          <a:xfrm>
            <a:off x="613025" y="1177775"/>
            <a:ext cx="3774925" cy="277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4"/>
          <p:cNvPicPr preferRelativeResize="0"/>
          <p:nvPr/>
        </p:nvPicPr>
        <p:blipFill rotWithShape="1">
          <a:blip r:embed="rId4">
            <a:alphaModFix/>
          </a:blip>
          <a:srcRect t="20507" b="13402"/>
          <a:stretch/>
        </p:blipFill>
        <p:spPr>
          <a:xfrm>
            <a:off x="4796725" y="1324262"/>
            <a:ext cx="3774925" cy="2494975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4"/>
          <p:cNvSpPr txBox="1"/>
          <p:nvPr/>
        </p:nvSpPr>
        <p:spPr>
          <a:xfrm>
            <a:off x="1033150" y="3953575"/>
            <a:ext cx="3060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Miso Soup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24"/>
          <p:cNvSpPr txBox="1"/>
          <p:nvPr/>
        </p:nvSpPr>
        <p:spPr>
          <a:xfrm>
            <a:off x="5153738" y="3953575"/>
            <a:ext cx="30609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Clam Chowder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24"/>
          <p:cNvSpPr txBox="1"/>
          <p:nvPr/>
        </p:nvSpPr>
        <p:spPr>
          <a:xfrm rot="1363">
            <a:off x="4191976" y="2285100"/>
            <a:ext cx="7569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VS</a:t>
            </a:r>
            <a:endParaRPr sz="3600" b="1">
              <a:solidFill>
                <a:schemeClr val="accent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body" idx="4294967295"/>
          </p:nvPr>
        </p:nvSpPr>
        <p:spPr>
          <a:xfrm>
            <a:off x="234025" y="3873050"/>
            <a:ext cx="4019100" cy="1389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/>
              <a:t>Does the statistical test measure what it aims to investigate in the context of the data?</a:t>
            </a:r>
            <a:endParaRPr sz="2200"/>
          </a:p>
        </p:txBody>
      </p:sp>
      <p:sp>
        <p:nvSpPr>
          <p:cNvPr id="133" name="Google Shape;133;p25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</a:rPr>
              <a:t>Misuse</a:t>
            </a:r>
            <a:r>
              <a:rPr lang="en-US"/>
              <a:t>, Misreporting, Misinterpretation</a:t>
            </a:r>
            <a:endParaRPr/>
          </a:p>
        </p:txBody>
      </p:sp>
      <p:sp>
        <p:nvSpPr>
          <p:cNvPr id="134" name="Google Shape;134;p25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25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6" name="Google Shape;136;p25"/>
          <p:cNvCxnSpPr>
            <a:stCxn id="134" idx="3"/>
            <a:endCxn id="135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37" name="Google Shape;137;p25"/>
          <p:cNvGrpSpPr/>
          <p:nvPr/>
        </p:nvGrpSpPr>
        <p:grpSpPr>
          <a:xfrm>
            <a:off x="2126275" y="1481350"/>
            <a:ext cx="6822825" cy="2709000"/>
            <a:chOff x="2126275" y="1481350"/>
            <a:chExt cx="6822825" cy="2709000"/>
          </a:xfrm>
        </p:grpSpPr>
        <p:sp>
          <p:nvSpPr>
            <p:cNvPr id="138" name="Google Shape;138;p25"/>
            <p:cNvSpPr txBox="1"/>
            <p:nvPr/>
          </p:nvSpPr>
          <p:spPr>
            <a:xfrm>
              <a:off x="3041875" y="1635250"/>
              <a:ext cx="1038300" cy="4926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p-value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5"/>
            <p:cNvSpPr txBox="1"/>
            <p:nvPr/>
          </p:nvSpPr>
          <p:spPr>
            <a:xfrm>
              <a:off x="3087475" y="3389950"/>
              <a:ext cx="947100" cy="8004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Effect Size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5"/>
            <p:cNvSpPr txBox="1"/>
            <p:nvPr/>
          </p:nvSpPr>
          <p:spPr>
            <a:xfrm>
              <a:off x="4080175" y="2589550"/>
              <a:ext cx="1664400" cy="4926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Interpretation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5"/>
            <p:cNvSpPr txBox="1"/>
            <p:nvPr/>
          </p:nvSpPr>
          <p:spPr>
            <a:xfrm>
              <a:off x="7621000" y="2281750"/>
              <a:ext cx="1328100" cy="11082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Assertion (about the world)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5"/>
            <p:cNvSpPr txBox="1"/>
            <p:nvPr/>
          </p:nvSpPr>
          <p:spPr>
            <a:xfrm>
              <a:off x="6005675" y="1481350"/>
              <a:ext cx="1404000" cy="8004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Existence of Effect?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5"/>
            <p:cNvSpPr txBox="1"/>
            <p:nvPr/>
          </p:nvSpPr>
          <p:spPr>
            <a:xfrm>
              <a:off x="6005575" y="3389950"/>
              <a:ext cx="1404000" cy="8004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Impact of Effect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44" name="Google Shape;144;p25"/>
            <p:cNvCxnSpPr>
              <a:stCxn id="135" idx="0"/>
              <a:endCxn id="138" idx="1"/>
            </p:cNvCxnSpPr>
            <p:nvPr/>
          </p:nvCxnSpPr>
          <p:spPr>
            <a:xfrm rot="10800000" flipH="1">
              <a:off x="2126275" y="1881550"/>
              <a:ext cx="915600" cy="5454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5" name="Google Shape;145;p25"/>
            <p:cNvCxnSpPr>
              <a:stCxn id="135" idx="2"/>
              <a:endCxn id="139" idx="1"/>
            </p:cNvCxnSpPr>
            <p:nvPr/>
          </p:nvCxnSpPr>
          <p:spPr>
            <a:xfrm>
              <a:off x="2126275" y="3227350"/>
              <a:ext cx="961200" cy="5628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lgDashDot"/>
              <a:round/>
              <a:headEnd type="none" w="med" len="med"/>
              <a:tailEnd type="triangle" w="med" len="med"/>
            </a:ln>
          </p:spPr>
        </p:cxnSp>
        <p:cxnSp>
          <p:nvCxnSpPr>
            <p:cNvPr id="146" name="Google Shape;146;p25"/>
            <p:cNvCxnSpPr>
              <a:stCxn id="138" idx="3"/>
              <a:endCxn id="140" idx="0"/>
            </p:cNvCxnSpPr>
            <p:nvPr/>
          </p:nvCxnSpPr>
          <p:spPr>
            <a:xfrm>
              <a:off x="4080175" y="1881550"/>
              <a:ext cx="832200" cy="7080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7" name="Google Shape;147;p25"/>
            <p:cNvCxnSpPr>
              <a:stCxn id="139" idx="3"/>
              <a:endCxn id="140" idx="2"/>
            </p:cNvCxnSpPr>
            <p:nvPr/>
          </p:nvCxnSpPr>
          <p:spPr>
            <a:xfrm rot="10800000" flipH="1">
              <a:off x="4034575" y="3082150"/>
              <a:ext cx="877800" cy="7080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8" name="Google Shape;148;p25"/>
            <p:cNvCxnSpPr>
              <a:stCxn id="140" idx="0"/>
              <a:endCxn id="142" idx="1"/>
            </p:cNvCxnSpPr>
            <p:nvPr/>
          </p:nvCxnSpPr>
          <p:spPr>
            <a:xfrm rot="10800000" flipH="1">
              <a:off x="4912375" y="1881550"/>
              <a:ext cx="1093200" cy="7080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9" name="Google Shape;149;p25"/>
            <p:cNvCxnSpPr>
              <a:stCxn id="140" idx="2"/>
              <a:endCxn id="143" idx="1"/>
            </p:cNvCxnSpPr>
            <p:nvPr/>
          </p:nvCxnSpPr>
          <p:spPr>
            <a:xfrm>
              <a:off x="4912375" y="3082150"/>
              <a:ext cx="1093200" cy="7080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50" name="Google Shape;150;p25"/>
            <p:cNvCxnSpPr>
              <a:stCxn id="142" idx="3"/>
              <a:endCxn id="141" idx="0"/>
            </p:cNvCxnSpPr>
            <p:nvPr/>
          </p:nvCxnSpPr>
          <p:spPr>
            <a:xfrm>
              <a:off x="7409675" y="1881550"/>
              <a:ext cx="875400" cy="4002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51" name="Google Shape;151;p25"/>
            <p:cNvCxnSpPr>
              <a:stCxn id="143" idx="3"/>
              <a:endCxn id="141" idx="2"/>
            </p:cNvCxnSpPr>
            <p:nvPr/>
          </p:nvCxnSpPr>
          <p:spPr>
            <a:xfrm rot="10800000" flipH="1">
              <a:off x="7409575" y="3389950"/>
              <a:ext cx="875400" cy="4002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52" name="Google Shape;152;p25"/>
            <p:cNvCxnSpPr>
              <a:stCxn id="138" idx="3"/>
              <a:endCxn id="142" idx="1"/>
            </p:cNvCxnSpPr>
            <p:nvPr/>
          </p:nvCxnSpPr>
          <p:spPr>
            <a:xfrm>
              <a:off x="4080175" y="1881550"/>
              <a:ext cx="1925400" cy="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  <p:cxnSp>
          <p:nvCxnSpPr>
            <p:cNvPr id="153" name="Google Shape;153;p25"/>
            <p:cNvCxnSpPr>
              <a:stCxn id="139" idx="3"/>
              <a:endCxn id="143" idx="1"/>
            </p:cNvCxnSpPr>
            <p:nvPr/>
          </p:nvCxnSpPr>
          <p:spPr>
            <a:xfrm>
              <a:off x="4034575" y="3790150"/>
              <a:ext cx="1971000" cy="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dash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p26"/>
          <p:cNvCxnSpPr>
            <a:stCxn id="160" idx="3"/>
            <a:endCxn id="161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2" name="Google Shape;162;p26"/>
          <p:cNvSpPr/>
          <p:nvPr/>
        </p:nvSpPr>
        <p:spPr>
          <a:xfrm>
            <a:off x="951325" y="2589550"/>
            <a:ext cx="510900" cy="492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6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</a:rPr>
              <a:t>Misuse</a:t>
            </a:r>
            <a:r>
              <a:rPr lang="en-US"/>
              <a:t>, Misreporting, Misinterpretation</a:t>
            </a:r>
            <a:endParaRPr/>
          </a:p>
        </p:txBody>
      </p:sp>
      <p:sp>
        <p:nvSpPr>
          <p:cNvPr id="160" name="Google Shape;160;p26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6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6"/>
          <p:cNvSpPr/>
          <p:nvPr/>
        </p:nvSpPr>
        <p:spPr>
          <a:xfrm>
            <a:off x="4372625" y="1061500"/>
            <a:ext cx="4532100" cy="3548700"/>
          </a:xfrm>
          <a:prstGeom prst="roundRect">
            <a:avLst>
              <a:gd name="adj" fmla="val 16667"/>
            </a:avLst>
          </a:prstGeom>
          <a:solidFill>
            <a:srgbClr val="FF9300">
              <a:alpha val="9500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“We run a </a:t>
            </a: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paired t-test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on the </a:t>
            </a: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amount of money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users would be willing to spend on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clam chowder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compared to on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miso soup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…”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4294967295"/>
          </p:nvPr>
        </p:nvSpPr>
        <p:spPr>
          <a:xfrm>
            <a:off x="234025" y="3873050"/>
            <a:ext cx="4019100" cy="1389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/>
              <a:t>Does the statistical test measure what it aims to investigate in the context of the data?</a:t>
            </a:r>
            <a:endParaRPr sz="2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1" name="Google Shape;171;p27"/>
          <p:cNvCxnSpPr>
            <a:stCxn id="172" idx="3"/>
            <a:endCxn id="173" idx="1"/>
          </p:cNvCxnSpPr>
          <p:nvPr/>
        </p:nvCxnSpPr>
        <p:spPr>
          <a:xfrm rot="10800000" flipH="1">
            <a:off x="951325" y="2827150"/>
            <a:ext cx="510900" cy="8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4" name="Google Shape;174;p27"/>
          <p:cNvSpPr/>
          <p:nvPr/>
        </p:nvSpPr>
        <p:spPr>
          <a:xfrm>
            <a:off x="951325" y="2589550"/>
            <a:ext cx="510900" cy="4926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27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>
                <a:solidFill>
                  <a:schemeClr val="accent1"/>
                </a:solidFill>
              </a:rPr>
              <a:t>Misuse</a:t>
            </a:r>
            <a:r>
              <a:rPr lang="en-US"/>
              <a:t>, Misreporting, Misinterpretation</a:t>
            </a:r>
            <a:endParaRPr/>
          </a:p>
        </p:txBody>
      </p:sp>
      <p:sp>
        <p:nvSpPr>
          <p:cNvPr id="172" name="Google Shape;172;p27"/>
          <p:cNvSpPr txBox="1"/>
          <p:nvPr/>
        </p:nvSpPr>
        <p:spPr>
          <a:xfrm>
            <a:off x="234025" y="2589550"/>
            <a:ext cx="7173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7"/>
          <p:cNvSpPr txBox="1"/>
          <p:nvPr/>
        </p:nvSpPr>
        <p:spPr>
          <a:xfrm>
            <a:off x="1462225" y="2426950"/>
            <a:ext cx="1328100" cy="8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Statistical Test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7"/>
          <p:cNvSpPr/>
          <p:nvPr/>
        </p:nvSpPr>
        <p:spPr>
          <a:xfrm>
            <a:off x="4372625" y="1061500"/>
            <a:ext cx="4532100" cy="3548700"/>
          </a:xfrm>
          <a:prstGeom prst="roundRect">
            <a:avLst>
              <a:gd name="adj" fmla="val 16667"/>
            </a:avLst>
          </a:prstGeom>
          <a:solidFill>
            <a:srgbClr val="FF9300">
              <a:alpha val="9500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“We run a </a:t>
            </a: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paired t-test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on the </a:t>
            </a:r>
            <a:r>
              <a:rPr lang="en-US" sz="2400" b="1">
                <a:latin typeface="Calibri"/>
                <a:ea typeface="Calibri"/>
                <a:cs typeface="Calibri"/>
                <a:sym typeface="Calibri"/>
              </a:rPr>
              <a:t>amount of money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users would be willing to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spend on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clam chowder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compared to on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miso soup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…”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5847025" y="1221800"/>
            <a:ext cx="26967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accent6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two-sample t-test</a:t>
            </a:r>
            <a:endParaRPr sz="2000" b="1">
              <a:solidFill>
                <a:schemeClr val="accent6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grpSp>
        <p:nvGrpSpPr>
          <p:cNvPr id="178" name="Google Shape;178;p27"/>
          <p:cNvGrpSpPr/>
          <p:nvPr/>
        </p:nvGrpSpPr>
        <p:grpSpPr>
          <a:xfrm>
            <a:off x="2126275" y="1635250"/>
            <a:ext cx="1953900" cy="791700"/>
            <a:chOff x="2126275" y="1635250"/>
            <a:chExt cx="1953900" cy="791700"/>
          </a:xfrm>
        </p:grpSpPr>
        <p:sp>
          <p:nvSpPr>
            <p:cNvPr id="179" name="Google Shape;179;p27"/>
            <p:cNvSpPr txBox="1"/>
            <p:nvPr/>
          </p:nvSpPr>
          <p:spPr>
            <a:xfrm>
              <a:off x="3041875" y="1635250"/>
              <a:ext cx="1038300" cy="4926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p-value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80" name="Google Shape;180;p27"/>
            <p:cNvCxnSpPr>
              <a:endCxn id="179" idx="1"/>
            </p:cNvCxnSpPr>
            <p:nvPr/>
          </p:nvCxnSpPr>
          <p:spPr>
            <a:xfrm rot="10800000" flipH="1">
              <a:off x="2126275" y="1881550"/>
              <a:ext cx="915600" cy="5454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181" name="Google Shape;181;p27"/>
          <p:cNvCxnSpPr/>
          <p:nvPr/>
        </p:nvCxnSpPr>
        <p:spPr>
          <a:xfrm rot="10800000" flipH="1">
            <a:off x="6024025" y="1964375"/>
            <a:ext cx="1689000" cy="12600"/>
          </a:xfrm>
          <a:prstGeom prst="straightConnector1">
            <a:avLst/>
          </a:prstGeom>
          <a:noFill/>
          <a:ln w="38100" cap="flat" cmpd="sng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2" name="Google Shape;182;p27"/>
          <p:cNvSpPr txBox="1">
            <a:spLocks noGrp="1"/>
          </p:cNvSpPr>
          <p:nvPr>
            <p:ph type="body" idx="4294967295"/>
          </p:nvPr>
        </p:nvSpPr>
        <p:spPr>
          <a:xfrm>
            <a:off x="234025" y="3873050"/>
            <a:ext cx="4019100" cy="1389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200"/>
              <a:t>Does the statistical test measure what it aims to investigate in the context of the data?</a:t>
            </a:r>
            <a:endParaRPr sz="2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/>
        </p:nvSpPr>
        <p:spPr>
          <a:xfrm>
            <a:off x="97975" y="1736350"/>
            <a:ext cx="2838900" cy="27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the reported context and evidence provide enough information to evaluate the results from the statistical test?</a:t>
            </a:r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457200" y="206375"/>
            <a:ext cx="8229600" cy="85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Misuse, </a:t>
            </a:r>
            <a:r>
              <a:rPr lang="en-US" b="1">
                <a:solidFill>
                  <a:schemeClr val="accent1"/>
                </a:solidFill>
              </a:rPr>
              <a:t>Misreporting</a:t>
            </a:r>
            <a:r>
              <a:rPr lang="en-US"/>
              <a:t>, Misinterpretation</a:t>
            </a:r>
            <a:endParaRPr/>
          </a:p>
        </p:txBody>
      </p:sp>
      <p:sp>
        <p:nvSpPr>
          <p:cNvPr id="190" name="Google Shape;190;p28"/>
          <p:cNvSpPr txBox="1"/>
          <p:nvPr/>
        </p:nvSpPr>
        <p:spPr>
          <a:xfrm>
            <a:off x="3041875" y="1640950"/>
            <a:ext cx="1038300" cy="49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p-value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8"/>
          <p:cNvSpPr txBox="1"/>
          <p:nvPr/>
        </p:nvSpPr>
        <p:spPr>
          <a:xfrm>
            <a:off x="3087475" y="3389950"/>
            <a:ext cx="947100" cy="800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Effect Size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8"/>
          <p:cNvSpPr txBox="1"/>
          <p:nvPr/>
        </p:nvSpPr>
        <p:spPr>
          <a:xfrm>
            <a:off x="4080175" y="2589550"/>
            <a:ext cx="1664400" cy="4926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8"/>
          <p:cNvSpPr txBox="1"/>
          <p:nvPr/>
        </p:nvSpPr>
        <p:spPr>
          <a:xfrm>
            <a:off x="6005675" y="14813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Existence of Effect?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8"/>
          <p:cNvSpPr txBox="1"/>
          <p:nvPr/>
        </p:nvSpPr>
        <p:spPr>
          <a:xfrm>
            <a:off x="6005575" y="3389950"/>
            <a:ext cx="1404000" cy="800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Impact of Effect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5" name="Google Shape;195;p28"/>
          <p:cNvCxnSpPr>
            <a:stCxn id="190" idx="3"/>
            <a:endCxn id="192" idx="0"/>
          </p:cNvCxnSpPr>
          <p:nvPr/>
        </p:nvCxnSpPr>
        <p:spPr>
          <a:xfrm>
            <a:off x="4080175" y="1887250"/>
            <a:ext cx="832200" cy="702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6" name="Google Shape;196;p28"/>
          <p:cNvCxnSpPr>
            <a:stCxn id="191" idx="3"/>
            <a:endCxn id="192" idx="2"/>
          </p:cNvCxnSpPr>
          <p:nvPr/>
        </p:nvCxnSpPr>
        <p:spPr>
          <a:xfrm rot="10800000" flipH="1">
            <a:off x="4034575" y="3082150"/>
            <a:ext cx="8778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7" name="Google Shape;197;p28"/>
          <p:cNvCxnSpPr>
            <a:stCxn id="192" idx="0"/>
            <a:endCxn id="193" idx="1"/>
          </p:cNvCxnSpPr>
          <p:nvPr/>
        </p:nvCxnSpPr>
        <p:spPr>
          <a:xfrm rot="10800000" flipH="1">
            <a:off x="4912375" y="18815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98" name="Google Shape;198;p28"/>
          <p:cNvCxnSpPr>
            <a:stCxn id="192" idx="2"/>
            <a:endCxn id="194" idx="1"/>
          </p:cNvCxnSpPr>
          <p:nvPr/>
        </p:nvCxnSpPr>
        <p:spPr>
          <a:xfrm>
            <a:off x="4912375" y="3082150"/>
            <a:ext cx="1093200" cy="7080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199" name="Google Shape;199;p28"/>
          <p:cNvGrpSpPr/>
          <p:nvPr/>
        </p:nvGrpSpPr>
        <p:grpSpPr>
          <a:xfrm>
            <a:off x="7409575" y="1881550"/>
            <a:ext cx="1539525" cy="1908600"/>
            <a:chOff x="7409575" y="1881550"/>
            <a:chExt cx="1539525" cy="1908600"/>
          </a:xfrm>
        </p:grpSpPr>
        <p:sp>
          <p:nvSpPr>
            <p:cNvPr id="200" name="Google Shape;200;p28"/>
            <p:cNvSpPr txBox="1"/>
            <p:nvPr/>
          </p:nvSpPr>
          <p:spPr>
            <a:xfrm>
              <a:off x="7621000" y="2281750"/>
              <a:ext cx="1328100" cy="11082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Assertion (about the world)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1" name="Google Shape;201;p28"/>
            <p:cNvCxnSpPr>
              <a:stCxn id="193" idx="3"/>
              <a:endCxn id="200" idx="0"/>
            </p:cNvCxnSpPr>
            <p:nvPr/>
          </p:nvCxnSpPr>
          <p:spPr>
            <a:xfrm>
              <a:off x="7409675" y="1881550"/>
              <a:ext cx="875400" cy="4002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02" name="Google Shape;202;p28"/>
            <p:cNvCxnSpPr>
              <a:stCxn id="194" idx="3"/>
              <a:endCxn id="200" idx="2"/>
            </p:cNvCxnSpPr>
            <p:nvPr/>
          </p:nvCxnSpPr>
          <p:spPr>
            <a:xfrm rot="10800000" flipH="1">
              <a:off x="7409575" y="3389950"/>
              <a:ext cx="875400" cy="4002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  <p:cxnSp>
        <p:nvCxnSpPr>
          <p:cNvPr id="203" name="Google Shape;203;p28"/>
          <p:cNvCxnSpPr>
            <a:stCxn id="190" idx="3"/>
            <a:endCxn id="193" idx="1"/>
          </p:cNvCxnSpPr>
          <p:nvPr/>
        </p:nvCxnSpPr>
        <p:spPr>
          <a:xfrm rot="10800000" flipH="1">
            <a:off x="4080175" y="1881550"/>
            <a:ext cx="1925400" cy="57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cxnSp>
        <p:nvCxnSpPr>
          <p:cNvPr id="204" name="Google Shape;204;p28"/>
          <p:cNvCxnSpPr>
            <a:stCxn id="191" idx="3"/>
            <a:endCxn id="194" idx="1"/>
          </p:cNvCxnSpPr>
          <p:nvPr/>
        </p:nvCxnSpPr>
        <p:spPr>
          <a:xfrm>
            <a:off x="4034575" y="3790150"/>
            <a:ext cx="197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</p:spPr>
      </p:cxnSp>
      <p:sp>
        <p:nvSpPr>
          <p:cNvPr id="205" name="Google Shape;205;p28"/>
          <p:cNvSpPr txBox="1"/>
          <p:nvPr/>
        </p:nvSpPr>
        <p:spPr>
          <a:xfrm>
            <a:off x="4690525" y="3420700"/>
            <a:ext cx="393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sz="3600" b="1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6" name="Google Shape;206;p28"/>
          <p:cNvGrpSpPr/>
          <p:nvPr/>
        </p:nvGrpSpPr>
        <p:grpSpPr>
          <a:xfrm>
            <a:off x="234025" y="1887250"/>
            <a:ext cx="2853450" cy="1902900"/>
            <a:chOff x="234025" y="1887250"/>
            <a:chExt cx="2853450" cy="1902900"/>
          </a:xfrm>
        </p:grpSpPr>
        <p:sp>
          <p:nvSpPr>
            <p:cNvPr id="207" name="Google Shape;207;p28"/>
            <p:cNvSpPr txBox="1"/>
            <p:nvPr/>
          </p:nvSpPr>
          <p:spPr>
            <a:xfrm>
              <a:off x="234025" y="2589550"/>
              <a:ext cx="717300" cy="4926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Data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28"/>
            <p:cNvSpPr txBox="1"/>
            <p:nvPr/>
          </p:nvSpPr>
          <p:spPr>
            <a:xfrm>
              <a:off x="1462225" y="2426950"/>
              <a:ext cx="1328100" cy="800400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Statistical Test</a:t>
              </a:r>
              <a:endPara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9" name="Google Shape;209;p28"/>
            <p:cNvCxnSpPr>
              <a:stCxn id="207" idx="3"/>
              <a:endCxn id="208" idx="1"/>
            </p:cNvCxnSpPr>
            <p:nvPr/>
          </p:nvCxnSpPr>
          <p:spPr>
            <a:xfrm rot="10800000" flipH="1">
              <a:off x="951325" y="2827150"/>
              <a:ext cx="510900" cy="87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0" name="Google Shape;210;p28"/>
            <p:cNvCxnSpPr>
              <a:stCxn id="208" idx="0"/>
              <a:endCxn id="190" idx="1"/>
            </p:cNvCxnSpPr>
            <p:nvPr/>
          </p:nvCxnSpPr>
          <p:spPr>
            <a:xfrm rot="10800000" flipH="1">
              <a:off x="2126275" y="1887250"/>
              <a:ext cx="915600" cy="5397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1" name="Google Shape;211;p28"/>
            <p:cNvCxnSpPr>
              <a:stCxn id="208" idx="2"/>
              <a:endCxn id="191" idx="1"/>
            </p:cNvCxnSpPr>
            <p:nvPr/>
          </p:nvCxnSpPr>
          <p:spPr>
            <a:xfrm>
              <a:off x="2126275" y="3227350"/>
              <a:ext cx="961200" cy="562800"/>
            </a:xfrm>
            <a:prstGeom prst="straightConnector1">
              <a:avLst/>
            </a:prstGeom>
            <a:noFill/>
            <a:ln w="19050" cap="flat" cmpd="sng">
              <a:solidFill>
                <a:srgbClr val="000000"/>
              </a:solidFill>
              <a:prstDash val="lgDashDot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yLab-wide-May2019">
  <a:themeElements>
    <a:clrScheme name="CyLab 4">
      <a:dk1>
        <a:srgbClr val="000000"/>
      </a:dk1>
      <a:lt1>
        <a:srgbClr val="FFFFFF"/>
      </a:lt1>
      <a:dk2>
        <a:srgbClr val="011892"/>
      </a:dk2>
      <a:lt2>
        <a:srgbClr val="75D5FF"/>
      </a:lt2>
      <a:accent1>
        <a:srgbClr val="FF9300"/>
      </a:accent1>
      <a:accent2>
        <a:srgbClr val="FFD300"/>
      </a:accent2>
      <a:accent3>
        <a:srgbClr val="008E00"/>
      </a:accent3>
      <a:accent4>
        <a:srgbClr val="0096FF"/>
      </a:accent4>
      <a:accent5>
        <a:srgbClr val="521B92"/>
      </a:accent5>
      <a:accent6>
        <a:srgbClr val="D71E00"/>
      </a:accent6>
      <a:hlink>
        <a:srgbClr val="FF9300"/>
      </a:hlink>
      <a:folHlink>
        <a:srgbClr val="FF93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1549</Words>
  <Application>Microsoft Macintosh PowerPoint</Application>
  <PresentationFormat>On-screen Show (16:9)</PresentationFormat>
  <Paragraphs>295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Avenir</vt:lpstr>
      <vt:lpstr>Calibri</vt:lpstr>
      <vt:lpstr>Permanent Marker</vt:lpstr>
      <vt:lpstr>CyLab-wide-May2019</vt:lpstr>
      <vt:lpstr>Misuse, Misreporting, Misinterpretation of Statistical Methods in Usable Privacy and Security Papers</vt:lpstr>
      <vt:lpstr>PowerPoint Presentation</vt:lpstr>
      <vt:lpstr>Statistical Significance Testing Is Often Used as Support for Scientific Results</vt:lpstr>
      <vt:lpstr>Let’s read a soup paper!</vt:lpstr>
      <vt:lpstr>Let’s Read a Soup Paper!</vt:lpstr>
      <vt:lpstr>Misuse, Misreporting, Misinterpretation</vt:lpstr>
      <vt:lpstr>Misuse, Misreporting, Misinterpretation</vt:lpstr>
      <vt:lpstr>Misuse, Misreporting, Misinterpretation</vt:lpstr>
      <vt:lpstr>Misuse, Misreporting, Misinterpretation</vt:lpstr>
      <vt:lpstr>Misuse, Misreporting, Misinterpretation</vt:lpstr>
      <vt:lpstr>Misuse, Misreporting, Misinterpretation</vt:lpstr>
      <vt:lpstr>Misuse, Misreporting, Misinterpretation</vt:lpstr>
      <vt:lpstr>Misuse, Misreporting, Misinterpretation</vt:lpstr>
      <vt:lpstr>Misuse, Misreporting, Misinterpretation</vt:lpstr>
      <vt:lpstr>What about SOUPS papers?</vt:lpstr>
      <vt:lpstr>We analyzed 121 SOUPS papers that used statistical significance testing </vt:lpstr>
      <vt:lpstr>We Coded Each Instance of a Statistical Test</vt:lpstr>
      <vt:lpstr>Misuse, Misreporting, Misinterpretation</vt:lpstr>
      <vt:lpstr>Misuse, Misreporting, Misinterpretation</vt:lpstr>
      <vt:lpstr>Misuse, Misreporting, Misinterpretation</vt:lpstr>
      <vt:lpstr>Misuse, Misreporting, Misinterpretation</vt:lpstr>
      <vt:lpstr>Some Issues Affect the Impact of the Assertion</vt:lpstr>
      <vt:lpstr>Some Issues Affect the Validity of the Assertion</vt:lpstr>
      <vt:lpstr>Some Issues Affect Evaluation of the Assertion</vt:lpstr>
      <vt:lpstr>Statistical Testing Checklist (for Authors, Reviewers, and Readers)</vt:lpstr>
      <vt:lpstr>Misuse, Misreporting, Misinterpretation of Statistical Methods in Usable Privacy and Security Papers Jenny Tang, Lujo Bauer, Nicolas Christin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Jenny Tang</cp:lastModifiedBy>
  <cp:revision>3</cp:revision>
  <dcterms:modified xsi:type="dcterms:W3CDTF">2025-10-01T21:00:26Z</dcterms:modified>
</cp:coreProperties>
</file>